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74" r:id="rId7"/>
    <p:sldId id="261" r:id="rId8"/>
    <p:sldId id="262" r:id="rId9"/>
    <p:sldId id="263" r:id="rId10"/>
    <p:sldId id="264" r:id="rId11"/>
    <p:sldId id="265" r:id="rId12"/>
    <p:sldId id="266" r:id="rId13"/>
    <p:sldId id="267" r:id="rId14"/>
    <p:sldId id="268" r:id="rId15"/>
    <p:sldId id="269" r:id="rId16"/>
    <p:sldId id="270" r:id="rId17"/>
    <p:sldId id="275" r:id="rId18"/>
    <p:sldId id="271" r:id="rId19"/>
    <p:sldId id="272" r:id="rId20"/>
    <p:sldId id="273" r:id="rId21"/>
    <p:sldId id="27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33" autoAdjust="0"/>
    <p:restoredTop sz="94660"/>
  </p:normalViewPr>
  <p:slideViewPr>
    <p:cSldViewPr snapToGrid="0">
      <p:cViewPr>
        <p:scale>
          <a:sx n="89" d="100"/>
          <a:sy n="89" d="100"/>
        </p:scale>
        <p:origin x="150"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4492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2033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44421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280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6554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16888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EB6E413-0831-4A75-83D9-64F0E40040F2}" type="datetimeFigureOut">
              <a:rPr kumimoji="1" lang="ja-JP" altLang="en-US" smtClean="0"/>
              <a:t>2023/2/8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25595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EB6E413-0831-4A75-83D9-64F0E40040F2}" type="datetimeFigureOut">
              <a:rPr kumimoji="1" lang="ja-JP" altLang="en-US" smtClean="0"/>
              <a:t>2023/2/8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3478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B6E413-0831-4A75-83D9-64F0E40040F2}" type="datetimeFigureOut">
              <a:rPr kumimoji="1" lang="ja-JP" altLang="en-US" smtClean="0"/>
              <a:t>2023/2/8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972533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18069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1505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6E413-0831-4A75-83D9-64F0E40040F2}" type="datetimeFigureOut">
              <a:rPr kumimoji="1" lang="ja-JP" altLang="en-US" smtClean="0"/>
              <a:t>2023/2/8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042474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908D28-CCB8-1F68-33A1-C11AEF02B8CB}"/>
              </a:ext>
            </a:extLst>
          </p:cNvPr>
          <p:cNvSpPr>
            <a:spLocks noGrp="1"/>
          </p:cNvSpPr>
          <p:nvPr>
            <p:ph type="ctrTitle"/>
          </p:nvPr>
        </p:nvSpPr>
        <p:spPr>
          <a:xfrm>
            <a:off x="685800" y="1373836"/>
            <a:ext cx="7772400" cy="960727"/>
          </a:xfrm>
        </p:spPr>
        <p:txBody>
          <a:bodyPr>
            <a:normAutofit/>
          </a:bodyPr>
          <a:lstStyle/>
          <a:p>
            <a:r>
              <a:rPr kumimoji="1" lang="ja-JP" altLang="en-US" sz="2800" dirty="0"/>
              <a:t>埋設されたパイプの位置、</a:t>
            </a:r>
            <a:r>
              <a:rPr lang="ja-JP" altLang="en-US" sz="2800" dirty="0"/>
              <a:t>方向推定のための</a:t>
            </a:r>
            <a:br>
              <a:rPr lang="en-US" altLang="ja-JP" sz="2800" dirty="0"/>
            </a:br>
            <a:r>
              <a:rPr lang="ja-JP" altLang="en-US" sz="2800" dirty="0"/>
              <a:t>偏波感受型圧縮センシング</a:t>
            </a:r>
            <a:endParaRPr kumimoji="1" lang="ja-JP" altLang="en-US" sz="2800" dirty="0"/>
          </a:p>
        </p:txBody>
      </p:sp>
      <p:sp>
        <p:nvSpPr>
          <p:cNvPr id="3" name="字幕 2">
            <a:extLst>
              <a:ext uri="{FF2B5EF4-FFF2-40B4-BE49-F238E27FC236}">
                <a16:creationId xmlns:a16="http://schemas.microsoft.com/office/drawing/2014/main" id="{0965B653-BCBA-4225-9347-38A68B560939}"/>
              </a:ext>
            </a:extLst>
          </p:cNvPr>
          <p:cNvSpPr>
            <a:spLocks noGrp="1"/>
          </p:cNvSpPr>
          <p:nvPr>
            <p:ph type="subTitle" idx="1"/>
          </p:nvPr>
        </p:nvSpPr>
        <p:spPr>
          <a:xfrm>
            <a:off x="1143000" y="4017675"/>
            <a:ext cx="6858000" cy="960727"/>
          </a:xfrm>
        </p:spPr>
        <p:txBody>
          <a:bodyPr/>
          <a:lstStyle/>
          <a:p>
            <a:r>
              <a:rPr kumimoji="1" lang="ja-JP" altLang="en-US" dirty="0"/>
              <a:t>廣瀬夏秋研究室　学部４年</a:t>
            </a:r>
            <a:endParaRPr kumimoji="1" lang="en-US" altLang="ja-JP" dirty="0"/>
          </a:p>
          <a:p>
            <a:r>
              <a:rPr lang="en-US" altLang="ja-JP" dirty="0"/>
              <a:t>03-210499 </a:t>
            </a:r>
            <a:r>
              <a:rPr lang="ja-JP" altLang="en-US" dirty="0"/>
              <a:t>高原陽太</a:t>
            </a:r>
          </a:p>
          <a:p>
            <a:endParaRPr kumimoji="1" lang="ja-JP" altLang="en-US" dirty="0"/>
          </a:p>
        </p:txBody>
      </p:sp>
    </p:spTree>
    <p:extLst>
      <p:ext uri="{BB962C8B-B14F-4D97-AF65-F5344CB8AC3E}">
        <p14:creationId xmlns:p14="http://schemas.microsoft.com/office/powerpoint/2010/main" val="401522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5067F-B989-7519-558F-C93100426089}"/>
              </a:ext>
            </a:extLst>
          </p:cNvPr>
          <p:cNvSpPr txBox="1">
            <a:spLocks/>
          </p:cNvSpPr>
          <p:nvPr/>
        </p:nvSpPr>
        <p:spPr>
          <a:xfrm>
            <a:off x="838200" y="365125"/>
            <a:ext cx="5257800" cy="62547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提案手法</a:t>
            </a:r>
            <a:r>
              <a:rPr lang="en-US" altLang="ja-JP" sz="2800"/>
              <a:t>(</a:t>
            </a:r>
            <a:r>
              <a:rPr lang="ja-JP" altLang="en-US" sz="2800"/>
              <a:t>偏波感受型の圧縮</a:t>
            </a:r>
            <a:r>
              <a:rPr lang="en-US" altLang="ja-JP" sz="2800"/>
              <a:t>)</a:t>
            </a:r>
            <a:endParaRPr lang="ja-JP" altLang="en-US" sz="2800" dirty="0"/>
          </a:p>
        </p:txBody>
      </p:sp>
      <p:sp>
        <p:nvSpPr>
          <p:cNvPr id="3" name="テキスト ボックス 2">
            <a:extLst>
              <a:ext uri="{FF2B5EF4-FFF2-40B4-BE49-F238E27FC236}">
                <a16:creationId xmlns:a16="http://schemas.microsoft.com/office/drawing/2014/main" id="{EAC85FAF-37D5-DD52-EDB9-60115F06D998}"/>
              </a:ext>
            </a:extLst>
          </p:cNvPr>
          <p:cNvSpPr txBox="1"/>
          <p:nvPr/>
        </p:nvSpPr>
        <p:spPr>
          <a:xfrm>
            <a:off x="232229" y="1237343"/>
            <a:ext cx="9610725" cy="369332"/>
          </a:xfrm>
          <a:prstGeom prst="rect">
            <a:avLst/>
          </a:prstGeom>
          <a:noFill/>
        </p:spPr>
        <p:txBody>
          <a:bodyPr wrap="square" rtlCol="0">
            <a:spAutoFit/>
          </a:bodyPr>
          <a:lstStyle/>
          <a:p>
            <a:r>
              <a:rPr kumimoji="1" lang="ja-JP" altLang="en-US" dirty="0"/>
              <a:t>・垂直偏波と水平偏波を当てることでパイプの向きが推定できる</a:t>
            </a:r>
            <a:endParaRPr kumimoji="1" lang="en-US" altLang="ja-JP" dirty="0"/>
          </a:p>
        </p:txBody>
      </p:sp>
      <p:pic>
        <p:nvPicPr>
          <p:cNvPr id="4" name="図 3">
            <a:extLst>
              <a:ext uri="{FF2B5EF4-FFF2-40B4-BE49-F238E27FC236}">
                <a16:creationId xmlns:a16="http://schemas.microsoft.com/office/drawing/2014/main" id="{F32F86B9-D3DA-73B2-092B-9D7180CEC675}"/>
              </a:ext>
            </a:extLst>
          </p:cNvPr>
          <p:cNvPicPr>
            <a:picLocks noChangeAspect="1"/>
          </p:cNvPicPr>
          <p:nvPr/>
        </p:nvPicPr>
        <p:blipFill>
          <a:blip r:embed="rId2"/>
          <a:stretch>
            <a:fillRect/>
          </a:stretch>
        </p:blipFill>
        <p:spPr>
          <a:xfrm>
            <a:off x="232229" y="2069309"/>
            <a:ext cx="4151085" cy="2337202"/>
          </a:xfrm>
          <a:prstGeom prst="rect">
            <a:avLst/>
          </a:prstGeom>
        </p:spPr>
      </p:pic>
      <p:pic>
        <p:nvPicPr>
          <p:cNvPr id="5" name="図 4">
            <a:extLst>
              <a:ext uri="{FF2B5EF4-FFF2-40B4-BE49-F238E27FC236}">
                <a16:creationId xmlns:a16="http://schemas.microsoft.com/office/drawing/2014/main" id="{5A041CA6-A810-CE97-FD6F-F03B39C35714}"/>
              </a:ext>
            </a:extLst>
          </p:cNvPr>
          <p:cNvPicPr>
            <a:picLocks noChangeAspect="1"/>
          </p:cNvPicPr>
          <p:nvPr/>
        </p:nvPicPr>
        <p:blipFill>
          <a:blip r:embed="rId3"/>
          <a:stretch>
            <a:fillRect/>
          </a:stretch>
        </p:blipFill>
        <p:spPr>
          <a:xfrm>
            <a:off x="4760688" y="2069309"/>
            <a:ext cx="4213173" cy="2337202"/>
          </a:xfrm>
          <a:prstGeom prst="rect">
            <a:avLst/>
          </a:prstGeom>
        </p:spPr>
      </p:pic>
      <p:sp>
        <p:nvSpPr>
          <p:cNvPr id="6" name="テキスト ボックス 5">
            <a:extLst>
              <a:ext uri="{FF2B5EF4-FFF2-40B4-BE49-F238E27FC236}">
                <a16:creationId xmlns:a16="http://schemas.microsoft.com/office/drawing/2014/main" id="{A511F0D6-0719-F2F5-299B-C94E3C7920A6}"/>
              </a:ext>
            </a:extLst>
          </p:cNvPr>
          <p:cNvSpPr txBox="1"/>
          <p:nvPr/>
        </p:nvSpPr>
        <p:spPr>
          <a:xfrm>
            <a:off x="321015" y="5158992"/>
            <a:ext cx="8501970" cy="1015663"/>
          </a:xfrm>
          <a:prstGeom prst="rect">
            <a:avLst/>
          </a:prstGeom>
          <a:noFill/>
        </p:spPr>
        <p:txBody>
          <a:bodyPr wrap="square" rtlCol="0">
            <a:spAutoFit/>
          </a:bodyPr>
          <a:lstStyle/>
          <a:p>
            <a:r>
              <a:rPr lang="en-US" altLang="ja-JP" sz="2000" dirty="0"/>
              <a:t>1</a:t>
            </a:r>
            <a:r>
              <a:rPr lang="ja-JP" altLang="en-US" sz="2000" dirty="0"/>
              <a:t>点を計測してパイプの向きがわかる</a:t>
            </a:r>
            <a:endParaRPr lang="en-US" altLang="ja-JP" sz="2000" dirty="0"/>
          </a:p>
          <a:p>
            <a:r>
              <a:rPr kumimoji="1" lang="ja-JP" altLang="en-US" sz="2000" dirty="0"/>
              <a:t>→計測しなくてもいい点が考えられる</a:t>
            </a:r>
            <a:endParaRPr kumimoji="1" lang="en-US" altLang="ja-JP" sz="2000" dirty="0"/>
          </a:p>
          <a:p>
            <a:endParaRPr kumimoji="1" lang="ja-JP" altLang="en-US" sz="2000" dirty="0"/>
          </a:p>
        </p:txBody>
      </p:sp>
    </p:spTree>
    <p:extLst>
      <p:ext uri="{BB962C8B-B14F-4D97-AF65-F5344CB8AC3E}">
        <p14:creationId xmlns:p14="http://schemas.microsoft.com/office/powerpoint/2010/main" val="3243984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9D107B-FB3A-EA0C-AA20-5F164E5DB9AF}"/>
              </a:ext>
            </a:extLst>
          </p:cNvPr>
          <p:cNvSpPr txBox="1">
            <a:spLocks/>
          </p:cNvSpPr>
          <p:nvPr/>
        </p:nvSpPr>
        <p:spPr>
          <a:xfrm>
            <a:off x="838200" y="365125"/>
            <a:ext cx="6868886" cy="72072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実験手法</a:t>
            </a:r>
            <a:r>
              <a:rPr lang="en-US" altLang="ja-JP" sz="2800"/>
              <a:t>(</a:t>
            </a:r>
            <a:r>
              <a:rPr lang="ja-JP" altLang="en-US" sz="2800"/>
              <a:t>データ測定</a:t>
            </a:r>
            <a:r>
              <a:rPr lang="en-US" altLang="ja-JP" sz="2800"/>
              <a:t>)</a:t>
            </a:r>
            <a:endParaRPr lang="ja-JP" altLang="en-US" sz="2800" dirty="0"/>
          </a:p>
        </p:txBody>
      </p:sp>
      <p:sp>
        <p:nvSpPr>
          <p:cNvPr id="3" name="テキスト ボックス 2">
            <a:extLst>
              <a:ext uri="{FF2B5EF4-FFF2-40B4-BE49-F238E27FC236}">
                <a16:creationId xmlns:a16="http://schemas.microsoft.com/office/drawing/2014/main" id="{8FB53DC9-1862-53C6-9298-80FF00E9FC61}"/>
              </a:ext>
            </a:extLst>
          </p:cNvPr>
          <p:cNvSpPr txBox="1"/>
          <p:nvPr/>
        </p:nvSpPr>
        <p:spPr>
          <a:xfrm>
            <a:off x="3104695" y="1332593"/>
            <a:ext cx="5476875" cy="923330"/>
          </a:xfrm>
          <a:prstGeom prst="rect">
            <a:avLst/>
          </a:prstGeom>
          <a:noFill/>
        </p:spPr>
        <p:txBody>
          <a:bodyPr wrap="square" rtlCol="0">
            <a:spAutoFit/>
          </a:bodyPr>
          <a:lstStyle/>
          <a:p>
            <a:r>
              <a:rPr lang="ja-JP" altLang="en-US" dirty="0"/>
              <a:t>・鉄パイプを測定範囲に埋める</a:t>
            </a:r>
            <a:endParaRPr lang="en-US" altLang="ja-JP" dirty="0"/>
          </a:p>
          <a:p>
            <a:r>
              <a:rPr lang="ja-JP" altLang="en-US" dirty="0"/>
              <a:t>・ベクトルネットワークアナライザ</a:t>
            </a:r>
            <a:r>
              <a:rPr lang="en-US" altLang="ja-JP" dirty="0"/>
              <a:t>(VNA)</a:t>
            </a:r>
            <a:r>
              <a:rPr lang="ja-JP" altLang="en-US" dirty="0"/>
              <a:t>で電磁波</a:t>
            </a:r>
            <a:endParaRPr lang="en-US" altLang="ja-JP" dirty="0"/>
          </a:p>
          <a:p>
            <a:r>
              <a:rPr kumimoji="1" lang="ja-JP" altLang="en-US" dirty="0"/>
              <a:t>を照射し、位置を移動させながら順々に測定する</a:t>
            </a:r>
          </a:p>
        </p:txBody>
      </p:sp>
      <p:pic>
        <p:nvPicPr>
          <p:cNvPr id="4" name="図 3">
            <a:extLst>
              <a:ext uri="{FF2B5EF4-FFF2-40B4-BE49-F238E27FC236}">
                <a16:creationId xmlns:a16="http://schemas.microsoft.com/office/drawing/2014/main" id="{07DBBFBB-F700-1ACD-C524-80ABC5D9029B}"/>
              </a:ext>
            </a:extLst>
          </p:cNvPr>
          <p:cNvPicPr>
            <a:picLocks noChangeAspect="1"/>
          </p:cNvPicPr>
          <p:nvPr/>
        </p:nvPicPr>
        <p:blipFill>
          <a:blip r:embed="rId2"/>
          <a:stretch>
            <a:fillRect/>
          </a:stretch>
        </p:blipFill>
        <p:spPr>
          <a:xfrm>
            <a:off x="4027174" y="2862224"/>
            <a:ext cx="2395936" cy="3194581"/>
          </a:xfrm>
          <a:prstGeom prst="rect">
            <a:avLst/>
          </a:prstGeom>
        </p:spPr>
      </p:pic>
    </p:spTree>
    <p:extLst>
      <p:ext uri="{BB962C8B-B14F-4D97-AF65-F5344CB8AC3E}">
        <p14:creationId xmlns:p14="http://schemas.microsoft.com/office/powerpoint/2010/main" val="2770145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36322F5-8965-5A10-49EF-505C03D9F4F0}"/>
              </a:ext>
            </a:extLst>
          </p:cNvPr>
          <p:cNvPicPr>
            <a:picLocks noChangeAspect="1"/>
          </p:cNvPicPr>
          <p:nvPr/>
        </p:nvPicPr>
        <p:blipFill>
          <a:blip r:embed="rId2"/>
          <a:stretch>
            <a:fillRect/>
          </a:stretch>
        </p:blipFill>
        <p:spPr>
          <a:xfrm>
            <a:off x="0" y="2188194"/>
            <a:ext cx="5297714" cy="4349702"/>
          </a:xfrm>
          <a:prstGeom prst="rect">
            <a:avLst/>
          </a:prstGeom>
        </p:spPr>
      </p:pic>
      <p:sp>
        <p:nvSpPr>
          <p:cNvPr id="3" name="タイトル 1">
            <a:extLst>
              <a:ext uri="{FF2B5EF4-FFF2-40B4-BE49-F238E27FC236}">
                <a16:creationId xmlns:a16="http://schemas.microsoft.com/office/drawing/2014/main" id="{8B06C42F-4586-DB5D-D750-69A0B8E61A25}"/>
              </a:ext>
            </a:extLst>
          </p:cNvPr>
          <p:cNvSpPr txBox="1">
            <a:spLocks/>
          </p:cNvSpPr>
          <p:nvPr/>
        </p:nvSpPr>
        <p:spPr>
          <a:xfrm>
            <a:off x="838200" y="365126"/>
            <a:ext cx="3733800" cy="73025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実験手法</a:t>
            </a:r>
            <a:endParaRPr lang="ja-JP" altLang="en-US" sz="2800" dirty="0"/>
          </a:p>
        </p:txBody>
      </p:sp>
      <p:sp>
        <p:nvSpPr>
          <p:cNvPr id="4" name="テキスト ボックス 3">
            <a:extLst>
              <a:ext uri="{FF2B5EF4-FFF2-40B4-BE49-F238E27FC236}">
                <a16:creationId xmlns:a16="http://schemas.microsoft.com/office/drawing/2014/main" id="{548A5337-A0D3-34C7-41F9-4D4083B09F88}"/>
              </a:ext>
            </a:extLst>
          </p:cNvPr>
          <p:cNvSpPr txBox="1"/>
          <p:nvPr/>
        </p:nvSpPr>
        <p:spPr>
          <a:xfrm>
            <a:off x="3958998" y="730251"/>
            <a:ext cx="4976813" cy="1200329"/>
          </a:xfrm>
          <a:prstGeom prst="rect">
            <a:avLst/>
          </a:prstGeom>
          <a:noFill/>
        </p:spPr>
        <p:txBody>
          <a:bodyPr wrap="square" rtlCol="0">
            <a:spAutoFit/>
          </a:bodyPr>
          <a:lstStyle/>
          <a:p>
            <a:r>
              <a:rPr kumimoji="1" lang="en-US" altLang="ja-JP" dirty="0"/>
              <a:t>(</a:t>
            </a:r>
            <a:r>
              <a:rPr kumimoji="1" lang="en-US" altLang="ja-JP" dirty="0" err="1"/>
              <a:t>x,y</a:t>
            </a:r>
            <a:r>
              <a:rPr kumimoji="1" lang="en-US" altLang="ja-JP" dirty="0"/>
              <a:t>)</a:t>
            </a:r>
            <a:r>
              <a:rPr kumimoji="1" lang="ja-JP" altLang="en-US" dirty="0"/>
              <a:t>座標に関して</a:t>
            </a:r>
            <a:r>
              <a:rPr lang="en-US" altLang="ja-JP" dirty="0"/>
              <a:t>5mm</a:t>
            </a:r>
            <a:r>
              <a:rPr lang="ja-JP" altLang="en-US" dirty="0"/>
              <a:t>間隔ごとに移動し、それぞれの</a:t>
            </a:r>
            <a:r>
              <a:rPr lang="en-US" altLang="ja-JP" dirty="0"/>
              <a:t>(</a:t>
            </a:r>
            <a:r>
              <a:rPr lang="en-US" altLang="ja-JP" dirty="0" err="1"/>
              <a:t>x,y</a:t>
            </a:r>
            <a:r>
              <a:rPr lang="en-US" altLang="ja-JP" dirty="0"/>
              <a:t>)</a:t>
            </a:r>
            <a:r>
              <a:rPr lang="ja-JP" altLang="en-US" dirty="0"/>
              <a:t>座標で</a:t>
            </a:r>
            <a:r>
              <a:rPr lang="en-US" altLang="ja-JP" dirty="0"/>
              <a:t>1-11GHz</a:t>
            </a:r>
            <a:r>
              <a:rPr lang="ja-JP" altLang="en-US" dirty="0"/>
              <a:t>まで等間隔に周波数を照射し、</a:t>
            </a:r>
            <a:r>
              <a:rPr lang="en-US" altLang="ja-JP" dirty="0"/>
              <a:t>201</a:t>
            </a:r>
            <a:r>
              <a:rPr lang="ja-JP" altLang="en-US" dirty="0"/>
              <a:t>点計測した</a:t>
            </a:r>
            <a:endParaRPr lang="en-US" altLang="ja-JP" dirty="0"/>
          </a:p>
          <a:p>
            <a:r>
              <a:rPr lang="en-US" altLang="ja-JP" dirty="0"/>
              <a:t>300mm×300mm</a:t>
            </a:r>
            <a:r>
              <a:rPr lang="ja-JP" altLang="en-US" dirty="0"/>
              <a:t>について行った</a:t>
            </a:r>
            <a:endParaRPr lang="en-US" altLang="ja-JP" dirty="0"/>
          </a:p>
        </p:txBody>
      </p:sp>
      <p:pic>
        <p:nvPicPr>
          <p:cNvPr id="5" name="図 4">
            <a:extLst>
              <a:ext uri="{FF2B5EF4-FFF2-40B4-BE49-F238E27FC236}">
                <a16:creationId xmlns:a16="http://schemas.microsoft.com/office/drawing/2014/main" id="{8DCFEA34-37E2-A57B-2C16-DD2B865F7A62}"/>
              </a:ext>
            </a:extLst>
          </p:cNvPr>
          <p:cNvPicPr>
            <a:picLocks noChangeAspect="1"/>
          </p:cNvPicPr>
          <p:nvPr/>
        </p:nvPicPr>
        <p:blipFill>
          <a:blip r:embed="rId3"/>
          <a:stretch>
            <a:fillRect/>
          </a:stretch>
        </p:blipFill>
        <p:spPr>
          <a:xfrm>
            <a:off x="5450918" y="2295705"/>
            <a:ext cx="3499407" cy="3200677"/>
          </a:xfrm>
          <a:prstGeom prst="rect">
            <a:avLst/>
          </a:prstGeom>
        </p:spPr>
      </p:pic>
    </p:spTree>
    <p:extLst>
      <p:ext uri="{BB962C8B-B14F-4D97-AF65-F5344CB8AC3E}">
        <p14:creationId xmlns:p14="http://schemas.microsoft.com/office/powerpoint/2010/main" val="2964953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3BFCC87-5B66-84F7-F8F3-7A4088A16EE8}"/>
              </a:ext>
            </a:extLst>
          </p:cNvPr>
          <p:cNvSpPr txBox="1"/>
          <p:nvPr/>
        </p:nvSpPr>
        <p:spPr>
          <a:xfrm>
            <a:off x="448574" y="431321"/>
            <a:ext cx="4215705" cy="369332"/>
          </a:xfrm>
          <a:prstGeom prst="rect">
            <a:avLst/>
          </a:prstGeom>
          <a:noFill/>
        </p:spPr>
        <p:txBody>
          <a:bodyPr wrap="square" rtlCol="0">
            <a:spAutoFit/>
          </a:bodyPr>
          <a:lstStyle/>
          <a:p>
            <a:r>
              <a:rPr kumimoji="1" lang="ja-JP" altLang="en-US" dirty="0"/>
              <a:t>二次元モデルを用いた圧縮センシング</a:t>
            </a:r>
            <a:endParaRPr kumimoji="1" lang="en-US" altLang="ja-JP" dirty="0"/>
          </a:p>
        </p:txBody>
      </p:sp>
      <p:pic>
        <p:nvPicPr>
          <p:cNvPr id="3" name="図 2">
            <a:extLst>
              <a:ext uri="{FF2B5EF4-FFF2-40B4-BE49-F238E27FC236}">
                <a16:creationId xmlns:a16="http://schemas.microsoft.com/office/drawing/2014/main" id="{986B3F7F-3FA9-72D9-2178-00581BCA2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5" y="1049705"/>
            <a:ext cx="4141410" cy="3106058"/>
          </a:xfrm>
          <a:prstGeom prst="rect">
            <a:avLst/>
          </a:prstGeom>
        </p:spPr>
      </p:pic>
      <p:sp>
        <p:nvSpPr>
          <p:cNvPr id="4" name="テキスト ボックス 3">
            <a:extLst>
              <a:ext uri="{FF2B5EF4-FFF2-40B4-BE49-F238E27FC236}">
                <a16:creationId xmlns:a16="http://schemas.microsoft.com/office/drawing/2014/main" id="{00BD3E59-74B5-B018-0D94-42503CC3AFD2}"/>
              </a:ext>
            </a:extLst>
          </p:cNvPr>
          <p:cNvSpPr txBox="1"/>
          <p:nvPr/>
        </p:nvSpPr>
        <p:spPr>
          <a:xfrm>
            <a:off x="250191" y="52953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5" name="図 4">
            <a:extLst>
              <a:ext uri="{FF2B5EF4-FFF2-40B4-BE49-F238E27FC236}">
                <a16:creationId xmlns:a16="http://schemas.microsoft.com/office/drawing/2014/main" id="{1363686B-5694-B093-57C0-2A6AF310DCF2}"/>
              </a:ext>
            </a:extLst>
          </p:cNvPr>
          <p:cNvPicPr>
            <a:picLocks noChangeAspect="1"/>
          </p:cNvPicPr>
          <p:nvPr/>
        </p:nvPicPr>
        <p:blipFill>
          <a:blip r:embed="rId3"/>
          <a:stretch>
            <a:fillRect/>
          </a:stretch>
        </p:blipFill>
        <p:spPr>
          <a:xfrm>
            <a:off x="4332679" y="2365829"/>
            <a:ext cx="4779716" cy="3579869"/>
          </a:xfrm>
          <a:prstGeom prst="rect">
            <a:avLst/>
          </a:prstGeom>
        </p:spPr>
      </p:pic>
    </p:spTree>
    <p:extLst>
      <p:ext uri="{BB962C8B-B14F-4D97-AF65-F5344CB8AC3E}">
        <p14:creationId xmlns:p14="http://schemas.microsoft.com/office/powerpoint/2010/main" val="714965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C16C8F1-F140-DD03-1CC9-C99B108E5F0F}"/>
              </a:ext>
            </a:extLst>
          </p:cNvPr>
          <p:cNvPicPr>
            <a:picLocks noChangeAspect="1"/>
          </p:cNvPicPr>
          <p:nvPr/>
        </p:nvPicPr>
        <p:blipFill>
          <a:blip r:embed="rId2"/>
          <a:stretch>
            <a:fillRect/>
          </a:stretch>
        </p:blipFill>
        <p:spPr>
          <a:xfrm>
            <a:off x="163055" y="442367"/>
            <a:ext cx="4617726" cy="3461976"/>
          </a:xfrm>
          <a:prstGeom prst="rect">
            <a:avLst/>
          </a:prstGeom>
        </p:spPr>
      </p:pic>
      <p:sp>
        <p:nvSpPr>
          <p:cNvPr id="3" name="テキスト ボックス 2">
            <a:extLst>
              <a:ext uri="{FF2B5EF4-FFF2-40B4-BE49-F238E27FC236}">
                <a16:creationId xmlns:a16="http://schemas.microsoft.com/office/drawing/2014/main" id="{612C051A-08F2-452E-AFC8-390BDBB70421}"/>
              </a:ext>
            </a:extLst>
          </p:cNvPr>
          <p:cNvSpPr txBox="1"/>
          <p:nvPr/>
        </p:nvSpPr>
        <p:spPr>
          <a:xfrm>
            <a:off x="4963886" y="857249"/>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4" name="図 3">
            <a:extLst>
              <a:ext uri="{FF2B5EF4-FFF2-40B4-BE49-F238E27FC236}">
                <a16:creationId xmlns:a16="http://schemas.microsoft.com/office/drawing/2014/main" id="{5045884F-4EF8-5739-FB62-6B78EA07E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781" y="2319587"/>
            <a:ext cx="3658111" cy="914528"/>
          </a:xfrm>
          <a:prstGeom prst="rect">
            <a:avLst/>
          </a:prstGeom>
        </p:spPr>
      </p:pic>
      <p:sp>
        <p:nvSpPr>
          <p:cNvPr id="5" name="テキスト ボックス 4">
            <a:extLst>
              <a:ext uri="{FF2B5EF4-FFF2-40B4-BE49-F238E27FC236}">
                <a16:creationId xmlns:a16="http://schemas.microsoft.com/office/drawing/2014/main" id="{06748C55-F530-765C-D9E3-B2A377F5B333}"/>
              </a:ext>
            </a:extLst>
          </p:cNvPr>
          <p:cNvSpPr txBox="1"/>
          <p:nvPr/>
        </p:nvSpPr>
        <p:spPr>
          <a:xfrm>
            <a:off x="4177559" y="3989181"/>
            <a:ext cx="4864554" cy="369332"/>
          </a:xfrm>
          <a:prstGeom prst="rect">
            <a:avLst/>
          </a:prstGeom>
          <a:noFill/>
        </p:spPr>
        <p:txBody>
          <a:bodyPr wrap="square" rtlCol="0">
            <a:spAutoFit/>
          </a:bodyPr>
          <a:lstStyle/>
          <a:p>
            <a:r>
              <a:rPr kumimoji="1" lang="ja-JP" altLang="en-US" dirty="0"/>
              <a:t>これを測定領域について導出したものが下式</a:t>
            </a:r>
          </a:p>
        </p:txBody>
      </p:sp>
      <p:pic>
        <p:nvPicPr>
          <p:cNvPr id="6" name="図 5">
            <a:extLst>
              <a:ext uri="{FF2B5EF4-FFF2-40B4-BE49-F238E27FC236}">
                <a16:creationId xmlns:a16="http://schemas.microsoft.com/office/drawing/2014/main" id="{A0F438A1-A874-686B-E5EE-3131DD42F854}"/>
              </a:ext>
            </a:extLst>
          </p:cNvPr>
          <p:cNvPicPr>
            <a:picLocks noChangeAspect="1"/>
          </p:cNvPicPr>
          <p:nvPr/>
        </p:nvPicPr>
        <p:blipFill>
          <a:blip r:embed="rId4"/>
          <a:stretch>
            <a:fillRect/>
          </a:stretch>
        </p:blipFill>
        <p:spPr>
          <a:xfrm>
            <a:off x="4177559" y="4471788"/>
            <a:ext cx="4743450" cy="495300"/>
          </a:xfrm>
          <a:prstGeom prst="rect">
            <a:avLst/>
          </a:prstGeom>
        </p:spPr>
      </p:pic>
      <p:sp>
        <p:nvSpPr>
          <p:cNvPr id="7" name="テキスト ボックス 6">
            <a:extLst>
              <a:ext uri="{FF2B5EF4-FFF2-40B4-BE49-F238E27FC236}">
                <a16:creationId xmlns:a16="http://schemas.microsoft.com/office/drawing/2014/main" id="{E9778AF6-3549-1971-816B-14CAFA1710A2}"/>
              </a:ext>
            </a:extLst>
          </p:cNvPr>
          <p:cNvSpPr txBox="1"/>
          <p:nvPr/>
        </p:nvSpPr>
        <p:spPr>
          <a:xfrm>
            <a:off x="3945395" y="5258051"/>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8" name="図 7">
            <a:extLst>
              <a:ext uri="{FF2B5EF4-FFF2-40B4-BE49-F238E27FC236}">
                <a16:creationId xmlns:a16="http://schemas.microsoft.com/office/drawing/2014/main" id="{1B61B05A-6492-5963-A5FF-7B85BB7B3295}"/>
              </a:ext>
            </a:extLst>
          </p:cNvPr>
          <p:cNvPicPr>
            <a:picLocks noChangeAspect="1"/>
          </p:cNvPicPr>
          <p:nvPr/>
        </p:nvPicPr>
        <p:blipFill rotWithShape="1">
          <a:blip r:embed="rId5"/>
          <a:srcRect l="2534" t="37501" r="78271" b="23217"/>
          <a:stretch/>
        </p:blipFill>
        <p:spPr>
          <a:xfrm>
            <a:off x="3338285" y="5268155"/>
            <a:ext cx="702129" cy="359228"/>
          </a:xfrm>
          <a:prstGeom prst="rect">
            <a:avLst/>
          </a:prstGeom>
        </p:spPr>
      </p:pic>
      <p:pic>
        <p:nvPicPr>
          <p:cNvPr id="9" name="図 8">
            <a:extLst>
              <a:ext uri="{FF2B5EF4-FFF2-40B4-BE49-F238E27FC236}">
                <a16:creationId xmlns:a16="http://schemas.microsoft.com/office/drawing/2014/main" id="{4FA32B3E-DB92-D3EE-FC04-C83314763E63}"/>
              </a:ext>
            </a:extLst>
          </p:cNvPr>
          <p:cNvPicPr>
            <a:picLocks noChangeAspect="1"/>
          </p:cNvPicPr>
          <p:nvPr/>
        </p:nvPicPr>
        <p:blipFill rotWithShape="1">
          <a:blip r:embed="rId6"/>
          <a:srcRect l="39060" t="21974" r="21691" b="30776"/>
          <a:stretch/>
        </p:blipFill>
        <p:spPr>
          <a:xfrm>
            <a:off x="5413829" y="5319520"/>
            <a:ext cx="380093" cy="234761"/>
          </a:xfrm>
          <a:prstGeom prst="rect">
            <a:avLst/>
          </a:prstGeom>
        </p:spPr>
      </p:pic>
      <p:sp>
        <p:nvSpPr>
          <p:cNvPr id="10" name="テキスト ボックス 9">
            <a:extLst>
              <a:ext uri="{FF2B5EF4-FFF2-40B4-BE49-F238E27FC236}">
                <a16:creationId xmlns:a16="http://schemas.microsoft.com/office/drawing/2014/main" id="{0B4FCA68-383A-7269-1E59-8AF9DFF77D52}"/>
              </a:ext>
            </a:extLst>
          </p:cNvPr>
          <p:cNvSpPr txBox="1"/>
          <p:nvPr/>
        </p:nvSpPr>
        <p:spPr>
          <a:xfrm>
            <a:off x="3448891" y="597444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507174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E9E3247-6298-8D25-EF83-EFED5FC769D1}"/>
              </a:ext>
            </a:extLst>
          </p:cNvPr>
          <p:cNvPicPr>
            <a:picLocks noChangeAspect="1"/>
          </p:cNvPicPr>
          <p:nvPr/>
        </p:nvPicPr>
        <p:blipFill>
          <a:blip r:embed="rId2"/>
          <a:stretch>
            <a:fillRect/>
          </a:stretch>
        </p:blipFill>
        <p:spPr>
          <a:xfrm>
            <a:off x="0" y="681778"/>
            <a:ext cx="9144000" cy="5494444"/>
          </a:xfrm>
          <a:prstGeom prst="rect">
            <a:avLst/>
          </a:prstGeom>
        </p:spPr>
      </p:pic>
      <p:sp>
        <p:nvSpPr>
          <p:cNvPr id="4" name="テキスト ボックス 3">
            <a:extLst>
              <a:ext uri="{FF2B5EF4-FFF2-40B4-BE49-F238E27FC236}">
                <a16:creationId xmlns:a16="http://schemas.microsoft.com/office/drawing/2014/main" id="{E4E0EF01-B5F2-7F9C-A1AD-50309A3E7C91}"/>
              </a:ext>
            </a:extLst>
          </p:cNvPr>
          <p:cNvSpPr txBox="1"/>
          <p:nvPr/>
        </p:nvSpPr>
        <p:spPr>
          <a:xfrm>
            <a:off x="5532270" y="3889007"/>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→埋設物があると推定される座標</a:t>
            </a:r>
            <a:endParaRPr kumimoji="1" lang="en-US" altLang="ja-JP" dirty="0"/>
          </a:p>
        </p:txBody>
      </p:sp>
    </p:spTree>
    <p:extLst>
      <p:ext uri="{BB962C8B-B14F-4D97-AF65-F5344CB8AC3E}">
        <p14:creationId xmlns:p14="http://schemas.microsoft.com/office/powerpoint/2010/main" val="2616727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3F46761-ABCB-7A07-807E-187C2542358C}"/>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11" name="図 10">
            <a:extLst>
              <a:ext uri="{FF2B5EF4-FFF2-40B4-BE49-F238E27FC236}">
                <a16:creationId xmlns:a16="http://schemas.microsoft.com/office/drawing/2014/main" id="{2D77FEB5-67E6-0B82-63FB-41851CEC29AC}"/>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12" name="テキスト ボックス 11">
            <a:extLst>
              <a:ext uri="{FF2B5EF4-FFF2-40B4-BE49-F238E27FC236}">
                <a16:creationId xmlns:a16="http://schemas.microsoft.com/office/drawing/2014/main" id="{E6C4D533-6DFF-3978-6FB1-4B4ACFDCA5D1}"/>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13" name="図 12">
            <a:extLst>
              <a:ext uri="{FF2B5EF4-FFF2-40B4-BE49-F238E27FC236}">
                <a16:creationId xmlns:a16="http://schemas.microsoft.com/office/drawing/2014/main" id="{BCC16CE6-7978-CD9D-E626-4C782069153A}"/>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4" name="テキスト ボックス 13">
            <a:extLst>
              <a:ext uri="{FF2B5EF4-FFF2-40B4-BE49-F238E27FC236}">
                <a16:creationId xmlns:a16="http://schemas.microsoft.com/office/drawing/2014/main" id="{86B7CBB7-A903-9C56-64E0-058F573C3D20}"/>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sp>
        <p:nvSpPr>
          <p:cNvPr id="15" name="テキスト ボックス 14">
            <a:extLst>
              <a:ext uri="{FF2B5EF4-FFF2-40B4-BE49-F238E27FC236}">
                <a16:creationId xmlns:a16="http://schemas.microsoft.com/office/drawing/2014/main" id="{46CF7AF9-26B0-D2ED-8E0D-3DF6538D7E84}"/>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6" name="図 15">
            <a:extLst>
              <a:ext uri="{FF2B5EF4-FFF2-40B4-BE49-F238E27FC236}">
                <a16:creationId xmlns:a16="http://schemas.microsoft.com/office/drawing/2014/main" id="{B563A4EC-E21D-C9F3-7914-59C2374E875F}"/>
              </a:ext>
            </a:extLst>
          </p:cNvPr>
          <p:cNvPicPr>
            <a:picLocks noChangeAspect="1"/>
          </p:cNvPicPr>
          <p:nvPr/>
        </p:nvPicPr>
        <p:blipFill rotWithShape="1">
          <a:blip r:embed="rId5"/>
          <a:srcRect l="23425" t="8592" r="7716" b="25939"/>
          <a:stretch/>
        </p:blipFill>
        <p:spPr>
          <a:xfrm>
            <a:off x="3165022" y="2617514"/>
            <a:ext cx="394607" cy="263638"/>
          </a:xfrm>
          <a:prstGeom prst="rect">
            <a:avLst/>
          </a:prstGeom>
        </p:spPr>
      </p:pic>
      <p:sp>
        <p:nvSpPr>
          <p:cNvPr id="17" name="テキスト ボックス 16">
            <a:extLst>
              <a:ext uri="{FF2B5EF4-FFF2-40B4-BE49-F238E27FC236}">
                <a16:creationId xmlns:a16="http://schemas.microsoft.com/office/drawing/2014/main" id="{60CBD291-0AA3-3BC4-4055-1A7111E0F46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27A814A3-D484-77BC-682B-23ADA6EFF486}"/>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06528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4EF02AC-1D4B-A0DA-5E9B-840FC90A7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92" y="1712686"/>
            <a:ext cx="4951012" cy="4876800"/>
          </a:xfrm>
          <a:prstGeom prst="rect">
            <a:avLst/>
          </a:prstGeom>
        </p:spPr>
      </p:pic>
    </p:spTree>
    <p:extLst>
      <p:ext uri="{BB962C8B-B14F-4D97-AF65-F5344CB8AC3E}">
        <p14:creationId xmlns:p14="http://schemas.microsoft.com/office/powerpoint/2010/main" val="928084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E62CBD9-7D23-2460-3C8C-EB4D1CEF7DFC}"/>
              </a:ext>
            </a:extLst>
          </p:cNvPr>
          <p:cNvSpPr txBox="1"/>
          <p:nvPr/>
        </p:nvSpPr>
        <p:spPr>
          <a:xfrm>
            <a:off x="876394" y="45421"/>
            <a:ext cx="3315899" cy="369332"/>
          </a:xfrm>
          <a:prstGeom prst="rect">
            <a:avLst/>
          </a:prstGeom>
          <a:noFill/>
        </p:spPr>
        <p:txBody>
          <a:bodyPr wrap="square" rtlCol="0">
            <a:spAutoFit/>
          </a:bodyPr>
          <a:lstStyle/>
          <a:p>
            <a:r>
              <a:rPr lang="en-US" altLang="ja-JP" dirty="0"/>
              <a:t>Tx(</a:t>
            </a:r>
            <a:r>
              <a:rPr lang="ja-JP" altLang="en-US" dirty="0"/>
              <a:t>送信</a:t>
            </a:r>
            <a:r>
              <a:rPr lang="en-US" altLang="ja-JP" dirty="0"/>
              <a:t>)-Rx(</a:t>
            </a:r>
            <a:r>
              <a:rPr lang="ja-JP" altLang="en-US" dirty="0"/>
              <a:t>受信</a:t>
            </a:r>
            <a:r>
              <a:rPr lang="en-US" altLang="ja-JP" dirty="0"/>
              <a:t>)</a:t>
            </a:r>
            <a:endParaRPr kumimoji="1" lang="ja-JP" altLang="en-US" dirty="0"/>
          </a:p>
        </p:txBody>
      </p:sp>
      <p:pic>
        <p:nvPicPr>
          <p:cNvPr id="3" name="図 2" descr="グラフ が含まれている画像&#10;&#10;自動的に生成された説明">
            <a:extLst>
              <a:ext uri="{FF2B5EF4-FFF2-40B4-BE49-F238E27FC236}">
                <a16:creationId xmlns:a16="http://schemas.microsoft.com/office/drawing/2014/main" id="{19D7D267-D4FA-8F4F-B9FB-22B08572A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83" y="478285"/>
            <a:ext cx="2216400" cy="2393449"/>
          </a:xfrm>
          <a:prstGeom prst="rect">
            <a:avLst/>
          </a:prstGeom>
        </p:spPr>
      </p:pic>
      <p:pic>
        <p:nvPicPr>
          <p:cNvPr id="4" name="図 3">
            <a:extLst>
              <a:ext uri="{FF2B5EF4-FFF2-40B4-BE49-F238E27FC236}">
                <a16:creationId xmlns:a16="http://schemas.microsoft.com/office/drawing/2014/main" id="{125C8740-C191-11C0-5480-5D554630EDA6}"/>
              </a:ext>
            </a:extLst>
          </p:cNvPr>
          <p:cNvPicPr>
            <a:picLocks noChangeAspect="1"/>
          </p:cNvPicPr>
          <p:nvPr/>
        </p:nvPicPr>
        <p:blipFill>
          <a:blip r:embed="rId3"/>
          <a:stretch>
            <a:fillRect/>
          </a:stretch>
        </p:blipFill>
        <p:spPr>
          <a:xfrm>
            <a:off x="6282504" y="3743126"/>
            <a:ext cx="2402773" cy="2396418"/>
          </a:xfrm>
          <a:prstGeom prst="rect">
            <a:avLst/>
          </a:prstGeom>
        </p:spPr>
      </p:pic>
      <p:pic>
        <p:nvPicPr>
          <p:cNvPr id="5" name="図 4" descr="グラフ&#10;&#10;自動的に生成された説明">
            <a:extLst>
              <a:ext uri="{FF2B5EF4-FFF2-40B4-BE49-F238E27FC236}">
                <a16:creationId xmlns:a16="http://schemas.microsoft.com/office/drawing/2014/main" id="{EEF4DA09-32D5-D6E6-1261-677AF2539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498" y="3636535"/>
            <a:ext cx="2402773" cy="2478789"/>
          </a:xfrm>
          <a:prstGeom prst="rect">
            <a:avLst/>
          </a:prstGeom>
        </p:spPr>
      </p:pic>
      <p:pic>
        <p:nvPicPr>
          <p:cNvPr id="6" name="図 5" descr="グラフ, ウォーターフォール図&#10;&#10;自動的に生成された説明">
            <a:extLst>
              <a:ext uri="{FF2B5EF4-FFF2-40B4-BE49-F238E27FC236}">
                <a16:creationId xmlns:a16="http://schemas.microsoft.com/office/drawing/2014/main" id="{ADA2BECB-B312-933A-2CA1-7ADBE851D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907" y="367853"/>
            <a:ext cx="3079419" cy="2478789"/>
          </a:xfrm>
          <a:prstGeom prst="rect">
            <a:avLst/>
          </a:prstGeom>
        </p:spPr>
      </p:pic>
      <p:sp>
        <p:nvSpPr>
          <p:cNvPr id="7" name="テキスト ボックス 6">
            <a:extLst>
              <a:ext uri="{FF2B5EF4-FFF2-40B4-BE49-F238E27FC236}">
                <a16:creationId xmlns:a16="http://schemas.microsoft.com/office/drawing/2014/main" id="{FE32F5DF-B366-DCC6-CACE-C2FDDAA3478C}"/>
              </a:ext>
            </a:extLst>
          </p:cNvPr>
          <p:cNvSpPr txBox="1"/>
          <p:nvPr/>
        </p:nvSpPr>
        <p:spPr>
          <a:xfrm>
            <a:off x="436228" y="562062"/>
            <a:ext cx="696203" cy="523220"/>
          </a:xfrm>
          <a:prstGeom prst="rect">
            <a:avLst/>
          </a:prstGeom>
          <a:noFill/>
        </p:spPr>
        <p:txBody>
          <a:bodyPr wrap="square" rtlCol="0">
            <a:spAutoFit/>
          </a:bodyPr>
          <a:lstStyle/>
          <a:p>
            <a:pPr algn="ctr"/>
            <a:r>
              <a:rPr kumimoji="1" lang="en-US" altLang="ja-JP" sz="2800" b="1" dirty="0">
                <a:solidFill>
                  <a:srgbClr val="FF0000"/>
                </a:solidFill>
              </a:rPr>
              <a:t>HH</a:t>
            </a:r>
            <a:endParaRPr kumimoji="1" lang="ja-JP" altLang="en-US" sz="2800" b="1" dirty="0">
              <a:solidFill>
                <a:srgbClr val="FF0000"/>
              </a:solidFill>
            </a:endParaRPr>
          </a:p>
        </p:txBody>
      </p:sp>
      <p:sp>
        <p:nvSpPr>
          <p:cNvPr id="8" name="テキスト ボックス 7">
            <a:extLst>
              <a:ext uri="{FF2B5EF4-FFF2-40B4-BE49-F238E27FC236}">
                <a16:creationId xmlns:a16="http://schemas.microsoft.com/office/drawing/2014/main" id="{2C931B7B-FC72-991E-E5BE-41259663BCB1}"/>
              </a:ext>
            </a:extLst>
          </p:cNvPr>
          <p:cNvSpPr txBox="1"/>
          <p:nvPr/>
        </p:nvSpPr>
        <p:spPr>
          <a:xfrm>
            <a:off x="436228" y="3743125"/>
            <a:ext cx="696203" cy="523220"/>
          </a:xfrm>
          <a:prstGeom prst="rect">
            <a:avLst/>
          </a:prstGeom>
          <a:noFill/>
        </p:spPr>
        <p:txBody>
          <a:bodyPr wrap="square" rtlCol="0">
            <a:spAutoFit/>
          </a:bodyPr>
          <a:lstStyle/>
          <a:p>
            <a:pPr algn="ctr"/>
            <a:r>
              <a:rPr kumimoji="1" lang="en-US" altLang="ja-JP" sz="2800" b="1" dirty="0">
                <a:solidFill>
                  <a:srgbClr val="FF0000"/>
                </a:solidFill>
              </a:rPr>
              <a:t>VV</a:t>
            </a:r>
            <a:endParaRPr kumimoji="1" lang="ja-JP" altLang="en-US" sz="2800" b="1" dirty="0">
              <a:solidFill>
                <a:srgbClr val="FF0000"/>
              </a:solidFill>
            </a:endParaRPr>
          </a:p>
        </p:txBody>
      </p:sp>
      <p:sp>
        <p:nvSpPr>
          <p:cNvPr id="9" name="テキスト ボックス 8">
            <a:extLst>
              <a:ext uri="{FF2B5EF4-FFF2-40B4-BE49-F238E27FC236}">
                <a16:creationId xmlns:a16="http://schemas.microsoft.com/office/drawing/2014/main" id="{B7D41735-28C4-4169-810C-16AA2C49DF8C}"/>
              </a:ext>
            </a:extLst>
          </p:cNvPr>
          <p:cNvSpPr txBox="1"/>
          <p:nvPr/>
        </p:nvSpPr>
        <p:spPr>
          <a:xfrm>
            <a:off x="5275826" y="562062"/>
            <a:ext cx="696203" cy="523220"/>
          </a:xfrm>
          <a:prstGeom prst="rect">
            <a:avLst/>
          </a:prstGeom>
          <a:noFill/>
        </p:spPr>
        <p:txBody>
          <a:bodyPr wrap="square" rtlCol="0">
            <a:spAutoFit/>
          </a:bodyPr>
          <a:lstStyle/>
          <a:p>
            <a:pPr algn="ctr"/>
            <a:r>
              <a:rPr lang="en-US" altLang="ja-JP" sz="2800" b="1" dirty="0">
                <a:solidFill>
                  <a:srgbClr val="FF0000"/>
                </a:solidFill>
              </a:rPr>
              <a:t>V</a:t>
            </a:r>
            <a:r>
              <a:rPr kumimoji="1" lang="en-US" altLang="ja-JP" sz="2800" b="1" dirty="0">
                <a:solidFill>
                  <a:srgbClr val="FF0000"/>
                </a:solidFill>
              </a:rPr>
              <a:t>H</a:t>
            </a:r>
            <a:endParaRPr kumimoji="1" lang="ja-JP" altLang="en-US" sz="2800" b="1" dirty="0">
              <a:solidFill>
                <a:srgbClr val="FF0000"/>
              </a:solidFill>
            </a:endParaRPr>
          </a:p>
        </p:txBody>
      </p:sp>
      <p:sp>
        <p:nvSpPr>
          <p:cNvPr id="10" name="テキスト ボックス 9">
            <a:extLst>
              <a:ext uri="{FF2B5EF4-FFF2-40B4-BE49-F238E27FC236}">
                <a16:creationId xmlns:a16="http://schemas.microsoft.com/office/drawing/2014/main" id="{BC9C79FE-B987-4D89-A18C-43D271099677}"/>
              </a:ext>
            </a:extLst>
          </p:cNvPr>
          <p:cNvSpPr txBox="1"/>
          <p:nvPr/>
        </p:nvSpPr>
        <p:spPr>
          <a:xfrm>
            <a:off x="5442583" y="3743125"/>
            <a:ext cx="696203" cy="523220"/>
          </a:xfrm>
          <a:prstGeom prst="rect">
            <a:avLst/>
          </a:prstGeom>
          <a:noFill/>
        </p:spPr>
        <p:txBody>
          <a:bodyPr wrap="square" rtlCol="0">
            <a:spAutoFit/>
          </a:bodyPr>
          <a:lstStyle/>
          <a:p>
            <a:pPr algn="ctr"/>
            <a:r>
              <a:rPr kumimoji="1" lang="en-US" altLang="ja-JP" sz="2800" b="1" dirty="0">
                <a:solidFill>
                  <a:srgbClr val="FF0000"/>
                </a:solidFill>
              </a:rPr>
              <a:t>HV</a:t>
            </a:r>
            <a:endParaRPr kumimoji="1" lang="ja-JP" altLang="en-US" sz="2800" b="1" dirty="0">
              <a:solidFill>
                <a:srgbClr val="FF0000"/>
              </a:solidFill>
            </a:endParaRPr>
          </a:p>
        </p:txBody>
      </p:sp>
      <p:sp>
        <p:nvSpPr>
          <p:cNvPr id="11" name="テキスト ボックス 10">
            <a:extLst>
              <a:ext uri="{FF2B5EF4-FFF2-40B4-BE49-F238E27FC236}">
                <a16:creationId xmlns:a16="http://schemas.microsoft.com/office/drawing/2014/main" id="{6CD95972-4116-00C2-F2AE-10A5A42771CD}"/>
              </a:ext>
            </a:extLst>
          </p:cNvPr>
          <p:cNvSpPr txBox="1"/>
          <p:nvPr/>
        </p:nvSpPr>
        <p:spPr>
          <a:xfrm>
            <a:off x="4125005" y="2472431"/>
            <a:ext cx="1602036" cy="1200329"/>
          </a:xfrm>
          <a:prstGeom prst="rect">
            <a:avLst/>
          </a:prstGeom>
          <a:noFill/>
        </p:spPr>
        <p:txBody>
          <a:bodyPr wrap="square" rtlCol="0">
            <a:spAutoFit/>
          </a:bodyPr>
          <a:lstStyle/>
          <a:p>
            <a:r>
              <a:rPr kumimoji="1" lang="ja-JP" altLang="en-US" dirty="0"/>
              <a:t>・アンテナの向きを変えて四通りにデータを測定</a:t>
            </a:r>
          </a:p>
        </p:txBody>
      </p:sp>
    </p:spTree>
    <p:extLst>
      <p:ext uri="{BB962C8B-B14F-4D97-AF65-F5344CB8AC3E}">
        <p14:creationId xmlns:p14="http://schemas.microsoft.com/office/powerpoint/2010/main" val="3903227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座る, テーブル, ブルー が含まれている画像&#10;&#10;自動的に生成された説明">
            <a:extLst>
              <a:ext uri="{FF2B5EF4-FFF2-40B4-BE49-F238E27FC236}">
                <a16:creationId xmlns:a16="http://schemas.microsoft.com/office/drawing/2014/main" id="{7FD5F729-3B7D-231B-5198-30C2C047A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0" y="1486277"/>
            <a:ext cx="4144514" cy="3106984"/>
          </a:xfrm>
          <a:prstGeom prst="rect">
            <a:avLst/>
          </a:prstGeom>
        </p:spPr>
      </p:pic>
      <p:pic>
        <p:nvPicPr>
          <p:cNvPr id="13" name="図 12" descr="座る, 横, 汚い, 立つ が含まれている画像&#10;&#10;自動的に生成された説明">
            <a:extLst>
              <a:ext uri="{FF2B5EF4-FFF2-40B4-BE49-F238E27FC236}">
                <a16:creationId xmlns:a16="http://schemas.microsoft.com/office/drawing/2014/main" id="{1A212805-9DF6-FDB5-DE57-227029CC3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5384074" y="1454500"/>
            <a:ext cx="2744683" cy="3917223"/>
          </a:xfrm>
          <a:prstGeom prst="rect">
            <a:avLst/>
          </a:prstGeom>
        </p:spPr>
      </p:pic>
      <p:sp>
        <p:nvSpPr>
          <p:cNvPr id="14" name="テキスト ボックス 13">
            <a:extLst>
              <a:ext uri="{FF2B5EF4-FFF2-40B4-BE49-F238E27FC236}">
                <a16:creationId xmlns:a16="http://schemas.microsoft.com/office/drawing/2014/main" id="{04A24410-7A20-247C-BB2E-EAE9E9587F54}"/>
              </a:ext>
            </a:extLst>
          </p:cNvPr>
          <p:cNvSpPr txBox="1"/>
          <p:nvPr/>
        </p:nvSpPr>
        <p:spPr>
          <a:xfrm>
            <a:off x="786835" y="282526"/>
            <a:ext cx="2301482" cy="646331"/>
          </a:xfrm>
          <a:prstGeom prst="rect">
            <a:avLst/>
          </a:prstGeom>
          <a:noFill/>
        </p:spPr>
        <p:txBody>
          <a:bodyPr wrap="square" rtlCol="0">
            <a:spAutoFit/>
          </a:bodyPr>
          <a:lstStyle/>
          <a:p>
            <a:r>
              <a:rPr kumimoji="1" lang="ja-JP" altLang="en-US" dirty="0"/>
              <a:t>四通りの計測</a:t>
            </a:r>
            <a:r>
              <a:rPr kumimoji="1" lang="en-US" altLang="ja-JP" dirty="0"/>
              <a:t>(HH,VV,HV,VH)</a:t>
            </a:r>
            <a:endParaRPr kumimoji="1" lang="ja-JP" altLang="en-US" dirty="0"/>
          </a:p>
        </p:txBody>
      </p:sp>
      <p:sp>
        <p:nvSpPr>
          <p:cNvPr id="15" name="矢印: 右 14">
            <a:extLst>
              <a:ext uri="{FF2B5EF4-FFF2-40B4-BE49-F238E27FC236}">
                <a16:creationId xmlns:a16="http://schemas.microsoft.com/office/drawing/2014/main" id="{51C6080C-9E6D-9143-4E60-F258BAEDCBB5}"/>
              </a:ext>
            </a:extLst>
          </p:cNvPr>
          <p:cNvSpPr/>
          <p:nvPr/>
        </p:nvSpPr>
        <p:spPr>
          <a:xfrm rot="10800000" flipH="1">
            <a:off x="5884237" y="2394262"/>
            <a:ext cx="618072" cy="21138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a:extLst>
              <a:ext uri="{FF2B5EF4-FFF2-40B4-BE49-F238E27FC236}">
                <a16:creationId xmlns:a16="http://schemas.microsoft.com/office/drawing/2014/main" id="{95AEA10E-28BA-5642-9A1C-57D41D1EF291}"/>
              </a:ext>
            </a:extLst>
          </p:cNvPr>
          <p:cNvPicPr>
            <a:picLocks noChangeAspect="1"/>
          </p:cNvPicPr>
          <p:nvPr/>
        </p:nvPicPr>
        <p:blipFill>
          <a:blip r:embed="rId4"/>
          <a:stretch>
            <a:fillRect/>
          </a:stretch>
        </p:blipFill>
        <p:spPr>
          <a:xfrm rot="5400000" flipV="1">
            <a:off x="5458164" y="2793128"/>
            <a:ext cx="852146" cy="265800"/>
          </a:xfrm>
          <a:prstGeom prst="rect">
            <a:avLst/>
          </a:prstGeom>
        </p:spPr>
      </p:pic>
      <p:sp>
        <p:nvSpPr>
          <p:cNvPr id="17" name="テキスト ボックス 16">
            <a:extLst>
              <a:ext uri="{FF2B5EF4-FFF2-40B4-BE49-F238E27FC236}">
                <a16:creationId xmlns:a16="http://schemas.microsoft.com/office/drawing/2014/main" id="{C8AD59DA-6258-FBB7-EFB4-8185576781C0}"/>
              </a:ext>
            </a:extLst>
          </p:cNvPr>
          <p:cNvSpPr txBox="1"/>
          <p:nvPr/>
        </p:nvSpPr>
        <p:spPr>
          <a:xfrm>
            <a:off x="5792223" y="1913002"/>
            <a:ext cx="1087547" cy="461665"/>
          </a:xfrm>
          <a:prstGeom prst="rect">
            <a:avLst/>
          </a:prstGeom>
          <a:noFill/>
        </p:spPr>
        <p:txBody>
          <a:bodyPr wrap="square" rtlCol="0">
            <a:spAutoFit/>
          </a:bodyPr>
          <a:lstStyle/>
          <a:p>
            <a:r>
              <a:rPr lang="en-US" altLang="ja-JP" sz="2400" b="1" dirty="0">
                <a:solidFill>
                  <a:schemeClr val="bg1"/>
                </a:solidFill>
              </a:rPr>
              <a:t>6.5cm</a:t>
            </a:r>
            <a:endParaRPr kumimoji="1" lang="ja-JP" altLang="en-US" sz="2400" b="1" dirty="0">
              <a:solidFill>
                <a:schemeClr val="bg1"/>
              </a:solidFill>
            </a:endParaRPr>
          </a:p>
        </p:txBody>
      </p:sp>
      <p:pic>
        <p:nvPicPr>
          <p:cNvPr id="18" name="図 17" descr="テキスト&#10;&#10;自動的に生成された説明">
            <a:extLst>
              <a:ext uri="{FF2B5EF4-FFF2-40B4-BE49-F238E27FC236}">
                <a16:creationId xmlns:a16="http://schemas.microsoft.com/office/drawing/2014/main" id="{6F26C45A-F71D-9604-0DF7-D0B2C6E68D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909" y="5371723"/>
            <a:ext cx="3964235" cy="840518"/>
          </a:xfrm>
          <a:prstGeom prst="rect">
            <a:avLst/>
          </a:prstGeom>
        </p:spPr>
      </p:pic>
    </p:spTree>
    <p:extLst>
      <p:ext uri="{BB962C8B-B14F-4D97-AF65-F5344CB8AC3E}">
        <p14:creationId xmlns:p14="http://schemas.microsoft.com/office/powerpoint/2010/main" val="2951906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9686A10D-257B-7151-2FC4-0ADC3B993A65}"/>
              </a:ext>
            </a:extLst>
          </p:cNvPr>
          <p:cNvSpPr txBox="1">
            <a:spLocks/>
          </p:cNvSpPr>
          <p:nvPr/>
        </p:nvSpPr>
        <p:spPr>
          <a:xfrm>
            <a:off x="422563" y="378980"/>
            <a:ext cx="6449292" cy="5969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研究背景：地中探査レーダ（</a:t>
            </a:r>
            <a:r>
              <a:rPr lang="en-US" altLang="ja-JP" sz="2800" dirty="0"/>
              <a:t>GPR</a:t>
            </a:r>
            <a:r>
              <a:rPr lang="ja-JP" altLang="en-US" sz="2800" dirty="0"/>
              <a:t>）</a:t>
            </a:r>
          </a:p>
        </p:txBody>
      </p:sp>
      <p:pic>
        <p:nvPicPr>
          <p:cNvPr id="5" name="図 4">
            <a:extLst>
              <a:ext uri="{FF2B5EF4-FFF2-40B4-BE49-F238E27FC236}">
                <a16:creationId xmlns:a16="http://schemas.microsoft.com/office/drawing/2014/main" id="{A49E0C01-432A-D06C-1C36-6A11F51A561B}"/>
              </a:ext>
            </a:extLst>
          </p:cNvPr>
          <p:cNvPicPr>
            <a:picLocks noChangeAspect="1"/>
          </p:cNvPicPr>
          <p:nvPr/>
        </p:nvPicPr>
        <p:blipFill>
          <a:blip r:embed="rId2"/>
          <a:stretch>
            <a:fillRect/>
          </a:stretch>
        </p:blipFill>
        <p:spPr>
          <a:xfrm>
            <a:off x="0" y="1100567"/>
            <a:ext cx="3928792" cy="5378453"/>
          </a:xfrm>
          <a:prstGeom prst="rect">
            <a:avLst/>
          </a:prstGeom>
        </p:spPr>
      </p:pic>
      <p:sp>
        <p:nvSpPr>
          <p:cNvPr id="6" name="テキスト ボックス 5">
            <a:extLst>
              <a:ext uri="{FF2B5EF4-FFF2-40B4-BE49-F238E27FC236}">
                <a16:creationId xmlns:a16="http://schemas.microsoft.com/office/drawing/2014/main" id="{93B21FBD-ACCE-F68E-804C-2F8957987145}"/>
              </a:ext>
            </a:extLst>
          </p:cNvPr>
          <p:cNvSpPr txBox="1"/>
          <p:nvPr/>
        </p:nvSpPr>
        <p:spPr>
          <a:xfrm>
            <a:off x="3647209" y="2335136"/>
            <a:ext cx="4928755" cy="2677656"/>
          </a:xfrm>
          <a:prstGeom prst="rect">
            <a:avLst/>
          </a:prstGeom>
          <a:noFill/>
        </p:spPr>
        <p:txBody>
          <a:bodyPr wrap="square" rtlCol="0">
            <a:spAutoFit/>
          </a:bodyPr>
          <a:lstStyle/>
          <a:p>
            <a:r>
              <a:rPr kumimoji="1" lang="ja-JP" altLang="en-US" sz="2400" dirty="0"/>
              <a:t>・電磁波を地中に照射し、地中埋設物を探知</a:t>
            </a:r>
            <a:endParaRPr kumimoji="1" lang="en-US" altLang="ja-JP" sz="2400" dirty="0"/>
          </a:p>
          <a:p>
            <a:r>
              <a:rPr lang="ja-JP" altLang="en-US" sz="2400" dirty="0"/>
              <a:t>・放射された電磁波は媒質が異なる境界面で反射</a:t>
            </a:r>
            <a:endParaRPr lang="en-US" altLang="ja-JP" sz="2400" dirty="0"/>
          </a:p>
          <a:p>
            <a:r>
              <a:rPr lang="ja-JP" altLang="en-US" sz="2400" dirty="0"/>
              <a:t>　→土壌と異なる物質に反応して反射する</a:t>
            </a:r>
            <a:endParaRPr lang="en-US" altLang="ja-JP" sz="2400" dirty="0"/>
          </a:p>
          <a:p>
            <a:endParaRPr kumimoji="1" lang="en-US" altLang="ja-JP" sz="2400" dirty="0"/>
          </a:p>
        </p:txBody>
      </p:sp>
    </p:spTree>
    <p:extLst>
      <p:ext uri="{BB962C8B-B14F-4D97-AF65-F5344CB8AC3E}">
        <p14:creationId xmlns:p14="http://schemas.microsoft.com/office/powerpoint/2010/main" val="3309803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B361FE0-9262-AB61-32C3-DB22526CB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3841"/>
            <a:ext cx="9144000" cy="5661747"/>
          </a:xfrm>
          <a:prstGeom prst="rect">
            <a:avLst/>
          </a:prstGeom>
        </p:spPr>
      </p:pic>
    </p:spTree>
    <p:extLst>
      <p:ext uri="{BB962C8B-B14F-4D97-AF65-F5344CB8AC3E}">
        <p14:creationId xmlns:p14="http://schemas.microsoft.com/office/powerpoint/2010/main" val="4189668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パソコンの画面&#10;&#10;中程度の精度で自動的に生成された説明">
            <a:extLst>
              <a:ext uri="{FF2B5EF4-FFF2-40B4-BE49-F238E27FC236}">
                <a16:creationId xmlns:a16="http://schemas.microsoft.com/office/drawing/2014/main" id="{7B7093DE-82F8-5827-B908-685459ACB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43" y="674281"/>
            <a:ext cx="3153744" cy="1668228"/>
          </a:xfrm>
          <a:prstGeom prst="rect">
            <a:avLst/>
          </a:prstGeom>
        </p:spPr>
      </p:pic>
      <p:pic>
        <p:nvPicPr>
          <p:cNvPr id="5" name="図 4" descr="パソコンの画面&#10;&#10;中程度の精度で自動的に生成された説明">
            <a:extLst>
              <a:ext uri="{FF2B5EF4-FFF2-40B4-BE49-F238E27FC236}">
                <a16:creationId xmlns:a16="http://schemas.microsoft.com/office/drawing/2014/main" id="{19A87FF4-4CF9-81AD-A423-9A986F8B4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524" y="638400"/>
            <a:ext cx="3101533" cy="1704109"/>
          </a:xfrm>
          <a:prstGeom prst="rect">
            <a:avLst/>
          </a:prstGeom>
        </p:spPr>
      </p:pic>
      <p:pic>
        <p:nvPicPr>
          <p:cNvPr id="9" name="図 8" descr="パソコンの画面&#10;&#10;低い精度で自動的に生成された説明">
            <a:extLst>
              <a:ext uri="{FF2B5EF4-FFF2-40B4-BE49-F238E27FC236}">
                <a16:creationId xmlns:a16="http://schemas.microsoft.com/office/drawing/2014/main" id="{99432D41-CF3C-A934-0A77-EEDBFC7F2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43" y="2714303"/>
            <a:ext cx="3101533" cy="1668229"/>
          </a:xfrm>
          <a:prstGeom prst="rect">
            <a:avLst/>
          </a:prstGeom>
        </p:spPr>
      </p:pic>
      <p:pic>
        <p:nvPicPr>
          <p:cNvPr id="11" name="図 10" descr="パソコンの画面&#10;&#10;低い精度で自動的に生成された説明">
            <a:extLst>
              <a:ext uri="{FF2B5EF4-FFF2-40B4-BE49-F238E27FC236}">
                <a16:creationId xmlns:a16="http://schemas.microsoft.com/office/drawing/2014/main" id="{7533C73C-04C6-A045-9BF4-36B63362B2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524" y="2714303"/>
            <a:ext cx="3145838" cy="1704109"/>
          </a:xfrm>
          <a:prstGeom prst="rect">
            <a:avLst/>
          </a:prstGeom>
        </p:spPr>
      </p:pic>
      <p:pic>
        <p:nvPicPr>
          <p:cNvPr id="13" name="図 12" descr="パソコンの画面&#10;&#10;低い精度で自動的に生成された説明">
            <a:extLst>
              <a:ext uri="{FF2B5EF4-FFF2-40B4-BE49-F238E27FC236}">
                <a16:creationId xmlns:a16="http://schemas.microsoft.com/office/drawing/2014/main" id="{599426B7-E1EA-D3D8-2A95-8B76B64B0E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442" y="4754327"/>
            <a:ext cx="3101534" cy="1729548"/>
          </a:xfrm>
          <a:prstGeom prst="rect">
            <a:avLst/>
          </a:prstGeom>
        </p:spPr>
      </p:pic>
      <p:pic>
        <p:nvPicPr>
          <p:cNvPr id="15" name="図 14" descr="グラフィカル ユーザー インターフェイス が含まれている画像&#10;&#10;自動的に生成された説明">
            <a:extLst>
              <a:ext uri="{FF2B5EF4-FFF2-40B4-BE49-F238E27FC236}">
                <a16:creationId xmlns:a16="http://schemas.microsoft.com/office/drawing/2014/main" id="{D123D5C8-FEBE-363E-16B1-F8BDE1686E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9149" y="4753183"/>
            <a:ext cx="3256409" cy="1742633"/>
          </a:xfrm>
          <a:prstGeom prst="rect">
            <a:avLst/>
          </a:prstGeom>
        </p:spPr>
      </p:pic>
      <p:pic>
        <p:nvPicPr>
          <p:cNvPr id="19" name="図 18">
            <a:extLst>
              <a:ext uri="{FF2B5EF4-FFF2-40B4-BE49-F238E27FC236}">
                <a16:creationId xmlns:a16="http://schemas.microsoft.com/office/drawing/2014/main" id="{695E93E7-14EF-4334-F6E4-3E4E85044F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442" y="2399800"/>
            <a:ext cx="3210373" cy="257211"/>
          </a:xfrm>
          <a:prstGeom prst="rect">
            <a:avLst/>
          </a:prstGeom>
        </p:spPr>
      </p:pic>
    </p:spTree>
    <p:extLst>
      <p:ext uri="{BB962C8B-B14F-4D97-AF65-F5344CB8AC3E}">
        <p14:creationId xmlns:p14="http://schemas.microsoft.com/office/powerpoint/2010/main" val="1065917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787AB0-1E58-448B-0C41-A6DF2149C876}"/>
              </a:ext>
            </a:extLst>
          </p:cNvPr>
          <p:cNvSpPr txBox="1">
            <a:spLocks/>
          </p:cNvSpPr>
          <p:nvPr/>
        </p:nvSpPr>
        <p:spPr>
          <a:xfrm>
            <a:off x="838200" y="365126"/>
            <a:ext cx="2262809" cy="6731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研究目的</a:t>
            </a:r>
            <a:endParaRPr lang="ja-JP" altLang="en-US" sz="2800" dirty="0"/>
          </a:p>
        </p:txBody>
      </p:sp>
      <p:sp>
        <p:nvSpPr>
          <p:cNvPr id="3" name="テキスト ボックス 2">
            <a:extLst>
              <a:ext uri="{FF2B5EF4-FFF2-40B4-BE49-F238E27FC236}">
                <a16:creationId xmlns:a16="http://schemas.microsoft.com/office/drawing/2014/main" id="{78FB8C41-2F91-18CB-D463-A54F78DD817F}"/>
              </a:ext>
            </a:extLst>
          </p:cNvPr>
          <p:cNvSpPr txBox="1"/>
          <p:nvPr/>
        </p:nvSpPr>
        <p:spPr>
          <a:xfrm>
            <a:off x="220436" y="895915"/>
            <a:ext cx="8591056" cy="2985433"/>
          </a:xfrm>
          <a:prstGeom prst="rect">
            <a:avLst/>
          </a:prstGeom>
          <a:noFill/>
        </p:spPr>
        <p:txBody>
          <a:bodyPr wrap="square" rtlCol="0">
            <a:spAutoFit/>
          </a:bodyPr>
          <a:lstStyle/>
          <a:p>
            <a:r>
              <a:rPr kumimoji="1" lang="ja-JP" altLang="en-US" sz="2000" dirty="0"/>
              <a:t>・</a:t>
            </a:r>
            <a:r>
              <a:rPr lang="ja-JP" altLang="en-US" sz="2000" b="0" i="0" dirty="0">
                <a:effectLst/>
                <a:latin typeface="Courier New" panose="02070309020205020404" pitchFamily="49" charset="0"/>
              </a:rPr>
              <a:t>工事のため地中調査を行う際、地中の埋設物の有無及び形状、位置を推定しておく必要がある</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代表例</a:t>
            </a:r>
            <a:r>
              <a:rPr lang="ja-JP" altLang="en-US" sz="2000" dirty="0">
                <a:latin typeface="Courier New" panose="02070309020205020404" pitchFamily="49" charset="0"/>
              </a:rPr>
              <a:t>：</a:t>
            </a:r>
            <a:r>
              <a:rPr lang="ja-JP" altLang="en-US" sz="2000" b="0" i="0" dirty="0">
                <a:effectLst/>
                <a:latin typeface="Courier New" panose="02070309020205020404" pitchFamily="49" charset="0"/>
              </a:rPr>
              <a:t>ガス管や水道管</a:t>
            </a:r>
            <a:endParaRPr lang="en-US" altLang="ja-JP" sz="2000" b="0" i="0" dirty="0">
              <a:effectLst/>
              <a:latin typeface="Courier New" panose="02070309020205020404" pitchFamily="49" charset="0"/>
            </a:endParaRPr>
          </a:p>
          <a:p>
            <a:endParaRPr lang="en-US" altLang="ja-JP" sz="2000" dirty="0">
              <a:latin typeface="Courier New" panose="02070309020205020404" pitchFamily="49" charset="0"/>
            </a:endParaRPr>
          </a:p>
          <a:p>
            <a:r>
              <a:rPr lang="ja-JP" altLang="en-US" sz="2000" b="0" i="0" dirty="0">
                <a:effectLst/>
                <a:latin typeface="Courier New" panose="02070309020205020404" pitchFamily="49" charset="0"/>
              </a:rPr>
              <a:t>→調査段階でそれら埋設物の詳しい情報を得ておくことが重要となる。</a:t>
            </a:r>
            <a:endParaRPr lang="en-US" altLang="ja-JP" sz="2000" b="0" i="0" dirty="0">
              <a:effectLst/>
              <a:latin typeface="Courier New" panose="02070309020205020404" pitchFamily="49" charset="0"/>
            </a:endParaRPr>
          </a:p>
          <a:p>
            <a:endParaRPr kumimoji="1" lang="en-US" altLang="ja-JP" sz="2000" dirty="0">
              <a:latin typeface="Courier New" panose="02070309020205020404" pitchFamily="49" charset="0"/>
            </a:endParaRPr>
          </a:p>
          <a:p>
            <a:endParaRPr kumimoji="1" lang="en-US" altLang="ja-JP" sz="2000" dirty="0"/>
          </a:p>
          <a:p>
            <a:r>
              <a:rPr lang="en-US" altLang="ja-JP" sz="2400" u="sng" dirty="0"/>
              <a:t>GPR</a:t>
            </a:r>
            <a:r>
              <a:rPr lang="ja-JP" altLang="en-US" sz="2400" u="sng" dirty="0"/>
              <a:t>によって埋まっているパイプの位置及び向きも含めた形状を推定する</a:t>
            </a:r>
            <a:endParaRPr lang="en-US" altLang="ja-JP" sz="2400" u="sng" dirty="0"/>
          </a:p>
        </p:txBody>
      </p:sp>
      <p:pic>
        <p:nvPicPr>
          <p:cNvPr id="4" name="図 3">
            <a:extLst>
              <a:ext uri="{FF2B5EF4-FFF2-40B4-BE49-F238E27FC236}">
                <a16:creationId xmlns:a16="http://schemas.microsoft.com/office/drawing/2014/main" id="{CE70554C-4B23-3174-D54F-5F01DFD1FE3A}"/>
              </a:ext>
            </a:extLst>
          </p:cNvPr>
          <p:cNvPicPr>
            <a:picLocks noChangeAspect="1"/>
          </p:cNvPicPr>
          <p:nvPr/>
        </p:nvPicPr>
        <p:blipFill>
          <a:blip r:embed="rId2"/>
          <a:stretch>
            <a:fillRect/>
          </a:stretch>
        </p:blipFill>
        <p:spPr>
          <a:xfrm>
            <a:off x="0" y="3999896"/>
            <a:ext cx="4572000" cy="2858104"/>
          </a:xfrm>
          <a:prstGeom prst="rect">
            <a:avLst/>
          </a:prstGeom>
        </p:spPr>
      </p:pic>
      <p:pic>
        <p:nvPicPr>
          <p:cNvPr id="5" name="図 4">
            <a:extLst>
              <a:ext uri="{FF2B5EF4-FFF2-40B4-BE49-F238E27FC236}">
                <a16:creationId xmlns:a16="http://schemas.microsoft.com/office/drawing/2014/main" id="{8CA6E0F5-A7B3-6FC0-7F6C-0A8DC8986B3E}"/>
              </a:ext>
            </a:extLst>
          </p:cNvPr>
          <p:cNvPicPr>
            <a:picLocks noChangeAspect="1"/>
          </p:cNvPicPr>
          <p:nvPr/>
        </p:nvPicPr>
        <p:blipFill>
          <a:blip r:embed="rId3"/>
          <a:stretch>
            <a:fillRect/>
          </a:stretch>
        </p:blipFill>
        <p:spPr>
          <a:xfrm>
            <a:off x="6748607" y="3640973"/>
            <a:ext cx="2148343" cy="2689529"/>
          </a:xfrm>
          <a:prstGeom prst="rect">
            <a:avLst/>
          </a:prstGeom>
        </p:spPr>
      </p:pic>
      <p:sp>
        <p:nvSpPr>
          <p:cNvPr id="7" name="テキスト ボックス 6">
            <a:extLst>
              <a:ext uri="{FF2B5EF4-FFF2-40B4-BE49-F238E27FC236}">
                <a16:creationId xmlns:a16="http://schemas.microsoft.com/office/drawing/2014/main" id="{C7C409D2-1F7E-2AB4-51D9-2C08F5E3B967}"/>
              </a:ext>
            </a:extLst>
          </p:cNvPr>
          <p:cNvSpPr txBox="1"/>
          <p:nvPr/>
        </p:nvSpPr>
        <p:spPr>
          <a:xfrm>
            <a:off x="4572000" y="5780782"/>
            <a:ext cx="2401369" cy="1077218"/>
          </a:xfrm>
          <a:prstGeom prst="rect">
            <a:avLst/>
          </a:prstGeom>
          <a:noFill/>
        </p:spPr>
        <p:txBody>
          <a:bodyPr wrap="square" rtlCol="0">
            <a:spAutoFit/>
          </a:bodyPr>
          <a:lstStyle/>
          <a:p>
            <a:r>
              <a:rPr kumimoji="1" lang="en-US" altLang="ja-JP" sz="800" dirty="0"/>
              <a:t>[</a:t>
            </a:r>
            <a:r>
              <a:rPr kumimoji="1" lang="ja-JP" altLang="en-US" sz="800" dirty="0"/>
              <a:t>出展</a:t>
            </a:r>
            <a:r>
              <a:rPr kumimoji="1" lang="en-US" altLang="ja-JP" sz="800" dirty="0"/>
              <a:t>:https://www.morishitahouse.jp/info/greenhouse/%E3%83%93%E3%83%8B%E3%83%BC%E3%83%AB%E3%83%8F%E3%82%A6%E3%82%B9%EF%BC%88%E3%83%91%E3%82%A4%E3%83%97%E3%83%8F%E3%82%A6%E3%82%B9%EF%BC%89%E3%81%AE%E3%83%91%E3%82%A4%E3%83%97%E3%81%AE%E6%9D%90%E8%B3%AA/]</a:t>
            </a:r>
            <a:endParaRPr kumimoji="1" lang="ja-JP" altLang="en-US" sz="800" dirty="0"/>
          </a:p>
        </p:txBody>
      </p:sp>
    </p:spTree>
    <p:extLst>
      <p:ext uri="{BB962C8B-B14F-4D97-AF65-F5344CB8AC3E}">
        <p14:creationId xmlns:p14="http://schemas.microsoft.com/office/powerpoint/2010/main" val="3157183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501E0-3582-DFB4-3BA6-60E5DE24E1B0}"/>
              </a:ext>
            </a:extLst>
          </p:cNvPr>
          <p:cNvSpPr txBox="1">
            <a:spLocks/>
          </p:cNvSpPr>
          <p:nvPr/>
        </p:nvSpPr>
        <p:spPr>
          <a:xfrm>
            <a:off x="267110" y="287884"/>
            <a:ext cx="5144569" cy="7112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a:t>GPR</a:t>
            </a:r>
            <a:r>
              <a:rPr lang="ja-JP" altLang="en-US" sz="2800"/>
              <a:t>の問題点と目的</a:t>
            </a:r>
            <a:endParaRPr lang="ja-JP" altLang="en-US" sz="2800" dirty="0"/>
          </a:p>
        </p:txBody>
      </p:sp>
      <p:pic>
        <p:nvPicPr>
          <p:cNvPr id="3" name="図 2">
            <a:extLst>
              <a:ext uri="{FF2B5EF4-FFF2-40B4-BE49-F238E27FC236}">
                <a16:creationId xmlns:a16="http://schemas.microsoft.com/office/drawing/2014/main" id="{2E39D706-D168-C054-5BF5-3496C9E3CD64}"/>
              </a:ext>
            </a:extLst>
          </p:cNvPr>
          <p:cNvPicPr>
            <a:picLocks noChangeAspect="1"/>
          </p:cNvPicPr>
          <p:nvPr/>
        </p:nvPicPr>
        <p:blipFill>
          <a:blip r:embed="rId2"/>
          <a:stretch>
            <a:fillRect/>
          </a:stretch>
        </p:blipFill>
        <p:spPr>
          <a:xfrm>
            <a:off x="-102266" y="1641231"/>
            <a:ext cx="5588770" cy="4588674"/>
          </a:xfrm>
          <a:prstGeom prst="rect">
            <a:avLst/>
          </a:prstGeom>
        </p:spPr>
      </p:pic>
      <p:sp>
        <p:nvSpPr>
          <p:cNvPr id="4" name="テキスト ボックス 3">
            <a:extLst>
              <a:ext uri="{FF2B5EF4-FFF2-40B4-BE49-F238E27FC236}">
                <a16:creationId xmlns:a16="http://schemas.microsoft.com/office/drawing/2014/main" id="{76B8BB43-306A-FD1D-54DE-ADEC6C36B0D3}"/>
              </a:ext>
            </a:extLst>
          </p:cNvPr>
          <p:cNvSpPr txBox="1"/>
          <p:nvPr/>
        </p:nvSpPr>
        <p:spPr>
          <a:xfrm>
            <a:off x="5158154" y="1256567"/>
            <a:ext cx="3528646" cy="1200329"/>
          </a:xfrm>
          <a:prstGeom prst="rect">
            <a:avLst/>
          </a:prstGeom>
          <a:noFill/>
        </p:spPr>
        <p:txBody>
          <a:bodyPr wrap="square" rtlCol="0">
            <a:spAutoFit/>
          </a:bodyPr>
          <a:lstStyle/>
          <a:p>
            <a:r>
              <a:rPr kumimoji="1" lang="ja-JP" altLang="en-US" dirty="0"/>
              <a:t>地上から</a:t>
            </a:r>
            <a:r>
              <a:rPr kumimoji="1" lang="en-US" altLang="ja-JP" dirty="0"/>
              <a:t>(</a:t>
            </a:r>
            <a:r>
              <a:rPr kumimoji="1" lang="en-US" altLang="ja-JP" dirty="0" err="1"/>
              <a:t>x,y</a:t>
            </a:r>
            <a:r>
              <a:rPr kumimoji="1" lang="en-US" altLang="ja-JP" dirty="0"/>
              <a:t>)</a:t>
            </a:r>
            <a:r>
              <a:rPr kumimoji="1" lang="ja-JP" altLang="en-US" dirty="0"/>
              <a:t>座標について細かく移動処理する必要がある</a:t>
            </a:r>
            <a:endParaRPr kumimoji="1" lang="en-US" altLang="ja-JP" dirty="0"/>
          </a:p>
          <a:p>
            <a:r>
              <a:rPr kumimoji="1" lang="ja-JP" altLang="en-US" dirty="0"/>
              <a:t>各計測点で複数の周波数を照射する必要がある</a:t>
            </a:r>
          </a:p>
        </p:txBody>
      </p:sp>
      <p:pic>
        <p:nvPicPr>
          <p:cNvPr id="5" name="図 4">
            <a:extLst>
              <a:ext uri="{FF2B5EF4-FFF2-40B4-BE49-F238E27FC236}">
                <a16:creationId xmlns:a16="http://schemas.microsoft.com/office/drawing/2014/main" id="{69B95950-5B76-8438-60AD-735DE5371EC9}"/>
              </a:ext>
            </a:extLst>
          </p:cNvPr>
          <p:cNvPicPr>
            <a:picLocks noChangeAspect="1"/>
          </p:cNvPicPr>
          <p:nvPr/>
        </p:nvPicPr>
        <p:blipFill>
          <a:blip r:embed="rId3"/>
          <a:stretch>
            <a:fillRect/>
          </a:stretch>
        </p:blipFill>
        <p:spPr>
          <a:xfrm>
            <a:off x="5630679" y="2456896"/>
            <a:ext cx="3056121" cy="2561116"/>
          </a:xfrm>
          <a:prstGeom prst="rect">
            <a:avLst/>
          </a:prstGeom>
        </p:spPr>
      </p:pic>
      <p:sp>
        <p:nvSpPr>
          <p:cNvPr id="6" name="テキスト ボックス 5">
            <a:extLst>
              <a:ext uri="{FF2B5EF4-FFF2-40B4-BE49-F238E27FC236}">
                <a16:creationId xmlns:a16="http://schemas.microsoft.com/office/drawing/2014/main" id="{C8CE56B4-D9D2-62DA-B889-5891179A9885}"/>
              </a:ext>
            </a:extLst>
          </p:cNvPr>
          <p:cNvSpPr txBox="1"/>
          <p:nvPr/>
        </p:nvSpPr>
        <p:spPr>
          <a:xfrm>
            <a:off x="3419475" y="5895175"/>
            <a:ext cx="5724525" cy="646331"/>
          </a:xfrm>
          <a:prstGeom prst="rect">
            <a:avLst/>
          </a:prstGeom>
          <a:noFill/>
        </p:spPr>
        <p:txBody>
          <a:bodyPr wrap="square" rtlCol="0">
            <a:spAutoFit/>
          </a:bodyPr>
          <a:lstStyle/>
          <a:p>
            <a:r>
              <a:rPr kumimoji="1" lang="ja-JP" altLang="en-US" dirty="0"/>
              <a:t>→計測時間を短縮しながら位置、形状を推定できるようにしたい</a:t>
            </a:r>
            <a:endParaRPr kumimoji="1" lang="en-US" altLang="ja-JP" dirty="0"/>
          </a:p>
        </p:txBody>
      </p:sp>
    </p:spTree>
    <p:extLst>
      <p:ext uri="{BB962C8B-B14F-4D97-AF65-F5344CB8AC3E}">
        <p14:creationId xmlns:p14="http://schemas.microsoft.com/office/powerpoint/2010/main" val="124041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6A923-4C46-773D-5613-1D43C9BA4A12}"/>
              </a:ext>
            </a:extLst>
          </p:cNvPr>
          <p:cNvSpPr txBox="1">
            <a:spLocks/>
          </p:cNvSpPr>
          <p:nvPr/>
        </p:nvSpPr>
        <p:spPr>
          <a:xfrm>
            <a:off x="838200" y="418570"/>
            <a:ext cx="7507514" cy="52493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圧縮センシング</a:t>
            </a:r>
            <a:endParaRPr lang="ja-JP" altLang="en-US" sz="2800" dirty="0"/>
          </a:p>
        </p:txBody>
      </p:sp>
      <p:sp>
        <p:nvSpPr>
          <p:cNvPr id="3" name="コンテンツ プレースホルダー 2">
            <a:extLst>
              <a:ext uri="{FF2B5EF4-FFF2-40B4-BE49-F238E27FC236}">
                <a16:creationId xmlns:a16="http://schemas.microsoft.com/office/drawing/2014/main" id="{A7991400-F891-7F2C-C503-26A94AA80A49}"/>
              </a:ext>
            </a:extLst>
          </p:cNvPr>
          <p:cNvSpPr txBox="1">
            <a:spLocks/>
          </p:cNvSpPr>
          <p:nvPr/>
        </p:nvSpPr>
        <p:spPr>
          <a:xfrm>
            <a:off x="453117" y="1967972"/>
            <a:ext cx="8277679" cy="3852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600" dirty="0">
                <a:latin typeface="Courier New" panose="02070309020205020404" pitchFamily="49" charset="0"/>
              </a:rPr>
              <a:t>圧縮センシングとは、対象となる信号をできるだけ少ない観察点数から復元する技術</a:t>
            </a:r>
            <a:endParaRPr lang="en-US" altLang="ja-JP" sz="3600" dirty="0">
              <a:latin typeface="Courier New" panose="02070309020205020404" pitchFamily="49" charset="0"/>
            </a:endParaRPr>
          </a:p>
          <a:p>
            <a:r>
              <a:rPr lang="ja-JP" altLang="en-US" sz="3600" dirty="0">
                <a:latin typeface="Courier New" panose="02070309020205020404" pitchFamily="49" charset="0"/>
              </a:rPr>
              <a:t>まばらな計測点からデータを補間</a:t>
            </a:r>
            <a:endParaRPr lang="en-US" altLang="ja-JP" sz="3600" dirty="0">
              <a:latin typeface="Courier New" panose="02070309020205020404" pitchFamily="49" charset="0"/>
            </a:endParaRPr>
          </a:p>
          <a:p>
            <a:pPr marL="0" indent="0">
              <a:buFont typeface="Arial" panose="020B0604020202020204" pitchFamily="34" charset="0"/>
              <a:buNone/>
            </a:pPr>
            <a:r>
              <a:rPr lang="ja-JP" altLang="en-US" sz="3600" dirty="0">
                <a:latin typeface="Courier New" panose="02070309020205020404" pitchFamily="49" charset="0"/>
              </a:rPr>
              <a:t>→データ処理にかかる時間を短縮</a:t>
            </a:r>
            <a:endParaRPr lang="ja-JP" altLang="en-US" sz="3600" dirty="0"/>
          </a:p>
        </p:txBody>
      </p:sp>
    </p:spTree>
    <p:extLst>
      <p:ext uri="{BB962C8B-B14F-4D97-AF65-F5344CB8AC3E}">
        <p14:creationId xmlns:p14="http://schemas.microsoft.com/office/powerpoint/2010/main" val="278579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文字が書かれている&#10;&#10;中程度の精度で自動的に生成された説明">
            <a:extLst>
              <a:ext uri="{FF2B5EF4-FFF2-40B4-BE49-F238E27FC236}">
                <a16:creationId xmlns:a16="http://schemas.microsoft.com/office/drawing/2014/main" id="{AC1AA049-5149-E2D0-5C94-FFF01ECD7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629" y="2956970"/>
            <a:ext cx="6473371" cy="3901030"/>
          </a:xfrm>
          <a:prstGeom prst="rect">
            <a:avLst/>
          </a:prstGeom>
        </p:spPr>
      </p:pic>
    </p:spTree>
    <p:extLst>
      <p:ext uri="{BB962C8B-B14F-4D97-AF65-F5344CB8AC3E}">
        <p14:creationId xmlns:p14="http://schemas.microsoft.com/office/powerpoint/2010/main" val="2159693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128284-8170-6B5D-3462-0E7F8C79CDF3}"/>
              </a:ext>
            </a:extLst>
          </p:cNvPr>
          <p:cNvSpPr txBox="1">
            <a:spLocks/>
          </p:cNvSpPr>
          <p:nvPr/>
        </p:nvSpPr>
        <p:spPr>
          <a:xfrm>
            <a:off x="838200" y="365126"/>
            <a:ext cx="6039678" cy="745218"/>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モデル内一様性による圧縮</a:t>
            </a:r>
          </a:p>
        </p:txBody>
      </p:sp>
      <p:sp>
        <p:nvSpPr>
          <p:cNvPr id="3" name="テキスト ボックス 2">
            <a:extLst>
              <a:ext uri="{FF2B5EF4-FFF2-40B4-BE49-F238E27FC236}">
                <a16:creationId xmlns:a16="http://schemas.microsoft.com/office/drawing/2014/main" id="{52326C86-16AA-51C7-E1C0-0FEDF3B38D96}"/>
              </a:ext>
            </a:extLst>
          </p:cNvPr>
          <p:cNvSpPr txBox="1"/>
          <p:nvPr/>
        </p:nvSpPr>
        <p:spPr>
          <a:xfrm>
            <a:off x="718457" y="1191986"/>
            <a:ext cx="4651829" cy="461665"/>
          </a:xfrm>
          <a:prstGeom prst="rect">
            <a:avLst/>
          </a:prstGeom>
          <a:noFill/>
        </p:spPr>
        <p:txBody>
          <a:bodyPr wrap="square" rtlCol="0">
            <a:spAutoFit/>
          </a:bodyPr>
          <a:lstStyle/>
          <a:p>
            <a:r>
              <a:rPr kumimoji="1" lang="en-US" altLang="ja-JP" sz="2400" dirty="0" err="1"/>
              <a:t>R.Imai</a:t>
            </a:r>
            <a:r>
              <a:rPr kumimoji="1" lang="ja-JP" altLang="en-US" sz="2400" dirty="0"/>
              <a:t>らによる埋設物のモデル化</a:t>
            </a:r>
          </a:p>
        </p:txBody>
      </p:sp>
      <p:pic>
        <p:nvPicPr>
          <p:cNvPr id="4" name="図 3">
            <a:extLst>
              <a:ext uri="{FF2B5EF4-FFF2-40B4-BE49-F238E27FC236}">
                <a16:creationId xmlns:a16="http://schemas.microsoft.com/office/drawing/2014/main" id="{2450FFFE-0A88-7E72-D691-34219A816BEB}"/>
              </a:ext>
            </a:extLst>
          </p:cNvPr>
          <p:cNvPicPr>
            <a:picLocks noChangeAspect="1"/>
          </p:cNvPicPr>
          <p:nvPr/>
        </p:nvPicPr>
        <p:blipFill>
          <a:blip r:embed="rId2"/>
          <a:stretch>
            <a:fillRect/>
          </a:stretch>
        </p:blipFill>
        <p:spPr>
          <a:xfrm>
            <a:off x="343129" y="1963906"/>
            <a:ext cx="6425741" cy="3859102"/>
          </a:xfrm>
          <a:prstGeom prst="rect">
            <a:avLst/>
          </a:prstGeom>
        </p:spPr>
      </p:pic>
      <p:sp>
        <p:nvSpPr>
          <p:cNvPr id="5" name="テキスト ボックス 4">
            <a:extLst>
              <a:ext uri="{FF2B5EF4-FFF2-40B4-BE49-F238E27FC236}">
                <a16:creationId xmlns:a16="http://schemas.microsoft.com/office/drawing/2014/main" id="{1432B065-AC0C-27C5-F27B-3BAE0CA2EF4C}"/>
              </a:ext>
            </a:extLst>
          </p:cNvPr>
          <p:cNvSpPr txBox="1"/>
          <p:nvPr/>
        </p:nvSpPr>
        <p:spPr>
          <a:xfrm>
            <a:off x="4896678" y="2123563"/>
            <a:ext cx="3962400" cy="2246769"/>
          </a:xfrm>
          <a:prstGeom prst="rect">
            <a:avLst/>
          </a:prstGeom>
          <a:noFill/>
        </p:spPr>
        <p:txBody>
          <a:bodyPr wrap="square" rtlCol="0">
            <a:spAutoFit/>
          </a:bodyPr>
          <a:lstStyle/>
          <a:p>
            <a:r>
              <a:rPr lang="ja-JP" altLang="en-US" sz="2000" b="0" i="0" dirty="0">
                <a:effectLst/>
                <a:latin typeface="Courier New" panose="02070309020205020404" pitchFamily="49" charset="0"/>
              </a:rPr>
              <a:t>その内部が一様性を持つようなモデルを仮定する。</a:t>
            </a:r>
            <a:endParaRPr lang="en-US" altLang="ja-JP" sz="2000" b="0" i="0" dirty="0">
              <a:effectLst/>
              <a:latin typeface="Courier New" panose="02070309020205020404" pitchFamily="49" charset="0"/>
            </a:endParaRPr>
          </a:p>
          <a:p>
            <a:r>
              <a:rPr lang="ja-JP" altLang="en-US" sz="2000" dirty="0">
                <a:latin typeface="Courier New" panose="02070309020205020404" pitchFamily="49" charset="0"/>
              </a:rPr>
              <a:t>：</a:t>
            </a:r>
            <a:r>
              <a:rPr lang="ja-JP" altLang="en-US" sz="2000" b="0" i="0" dirty="0">
                <a:effectLst/>
                <a:latin typeface="Courier New" panose="02070309020205020404" pitchFamily="49" charset="0"/>
              </a:rPr>
              <a:t>同じ材質</a:t>
            </a:r>
            <a:r>
              <a:rPr lang="ja-JP" altLang="en-US" sz="2000" dirty="0">
                <a:latin typeface="Courier New" panose="02070309020205020404" pitchFamily="49" charset="0"/>
              </a:rPr>
              <a:t>、表面状態</a:t>
            </a:r>
            <a:r>
              <a:rPr lang="ja-JP" altLang="en-US" sz="2000" b="0" i="0" dirty="0">
                <a:effectLst/>
                <a:latin typeface="Courier New" panose="02070309020205020404" pitchFamily="49" charset="0"/>
              </a:rPr>
              <a:t>のものは散乱特性が等しい、一様である</a:t>
            </a:r>
            <a:br>
              <a:rPr lang="ja-JP" altLang="en-US" sz="2000" dirty="0"/>
            </a:br>
            <a:r>
              <a:rPr lang="ja-JP" altLang="en-US" sz="2000" dirty="0"/>
              <a:t>・内部では一様、外部では一様でないところを探す</a:t>
            </a:r>
            <a:endParaRPr lang="en-US" altLang="ja-JP" sz="2000" dirty="0"/>
          </a:p>
          <a:p>
            <a:r>
              <a:rPr lang="ja-JP" altLang="en-US" sz="2000" dirty="0"/>
              <a:t>→埋設物が存在している</a:t>
            </a:r>
            <a:endParaRPr lang="en-US" altLang="ja-JP" sz="2000" dirty="0"/>
          </a:p>
        </p:txBody>
      </p:sp>
      <p:sp>
        <p:nvSpPr>
          <p:cNvPr id="6" name="テキスト ボックス 5">
            <a:extLst>
              <a:ext uri="{FF2B5EF4-FFF2-40B4-BE49-F238E27FC236}">
                <a16:creationId xmlns:a16="http://schemas.microsoft.com/office/drawing/2014/main" id="{7426FD07-31FD-2C16-B1B0-8A08E6C71D1E}"/>
              </a:ext>
            </a:extLst>
          </p:cNvPr>
          <p:cNvSpPr txBox="1"/>
          <p:nvPr/>
        </p:nvSpPr>
        <p:spPr>
          <a:xfrm>
            <a:off x="255361" y="6118458"/>
            <a:ext cx="8758010" cy="430887"/>
          </a:xfrm>
          <a:prstGeom prst="rect">
            <a:avLst/>
          </a:prstGeom>
          <a:noFill/>
        </p:spPr>
        <p:txBody>
          <a:bodyPr wrap="square" rtlCol="0">
            <a:spAutoFit/>
          </a:bodyPr>
          <a:lstStyle/>
          <a:p>
            <a:r>
              <a:rPr kumimoji="1" lang="en-US" altLang="ja-JP" sz="1100" dirty="0"/>
              <a:t>[1]</a:t>
            </a:r>
            <a:r>
              <a:rPr lang="en-US" altLang="ja-JP" sz="1100" dirty="0"/>
              <a:t> </a:t>
            </a:r>
            <a:r>
              <a:rPr lang="en-US" altLang="ja-JP" sz="1100" dirty="0" err="1"/>
              <a:t>Ryuta</a:t>
            </a:r>
            <a:r>
              <a:rPr lang="en-US" altLang="ja-JP" sz="1100" dirty="0"/>
              <a:t> Imai, </a:t>
            </a:r>
            <a:r>
              <a:rPr lang="en-US" altLang="ja-JP" sz="1100" dirty="0" err="1"/>
              <a:t>Yicheng</a:t>
            </a:r>
            <a:r>
              <a:rPr lang="en-US" altLang="ja-JP" sz="1100" dirty="0"/>
              <a:t> Song, Ryo </a:t>
            </a:r>
            <a:r>
              <a:rPr lang="en-US" altLang="ja-JP" sz="1100" dirty="0" err="1"/>
              <a:t>Natsuaki</a:t>
            </a:r>
            <a:r>
              <a:rPr lang="en-US" altLang="ja-JP" sz="1100" dirty="0"/>
              <a:t>, and Akira Hirose, Model-Based Homogeneity to Extend Compressed Sensing for Ground Penetrating Radar, IEEE TRANSACTIONS ON GEOSCIENCE AND REMOTE SENSING, VOL. 60, 2022</a:t>
            </a:r>
            <a:endParaRPr kumimoji="1" lang="ja-JP" altLang="en-US" sz="1100" dirty="0"/>
          </a:p>
        </p:txBody>
      </p:sp>
    </p:spTree>
    <p:extLst>
      <p:ext uri="{BB962C8B-B14F-4D97-AF65-F5344CB8AC3E}">
        <p14:creationId xmlns:p14="http://schemas.microsoft.com/office/powerpoint/2010/main" val="2906102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43B39-F873-13D5-E64D-7AB5998C5577}"/>
              </a:ext>
            </a:extLst>
          </p:cNvPr>
          <p:cNvSpPr txBox="1">
            <a:spLocks/>
          </p:cNvSpPr>
          <p:nvPr/>
        </p:nvSpPr>
        <p:spPr>
          <a:xfrm>
            <a:off x="838200" y="365125"/>
            <a:ext cx="2753139" cy="53022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偏波</a:t>
            </a:r>
            <a:endParaRPr lang="ja-JP" altLang="en-US" sz="2800" dirty="0"/>
          </a:p>
        </p:txBody>
      </p:sp>
      <p:pic>
        <p:nvPicPr>
          <p:cNvPr id="3" name="図 2" descr="ダイアグラム&#10;&#10;自動的に生成された説明">
            <a:extLst>
              <a:ext uri="{FF2B5EF4-FFF2-40B4-BE49-F238E27FC236}">
                <a16:creationId xmlns:a16="http://schemas.microsoft.com/office/drawing/2014/main" id="{6E835214-8823-A56B-14B9-19CD3820176E}"/>
              </a:ext>
            </a:extLst>
          </p:cNvPr>
          <p:cNvPicPr>
            <a:picLocks noChangeAspect="1"/>
          </p:cNvPicPr>
          <p:nvPr/>
        </p:nvPicPr>
        <p:blipFill rotWithShape="1">
          <a:blip r:embed="rId2">
            <a:extLst>
              <a:ext uri="{28A0092B-C50C-407E-A947-70E740481C1C}">
                <a14:useLocalDpi xmlns:a14="http://schemas.microsoft.com/office/drawing/2010/main" val="0"/>
              </a:ext>
            </a:extLst>
          </a:blip>
          <a:srcRect t="4227" r="8531" b="24346"/>
          <a:stretch/>
        </p:blipFill>
        <p:spPr>
          <a:xfrm>
            <a:off x="374840" y="1374322"/>
            <a:ext cx="3927669" cy="1725237"/>
          </a:xfrm>
          <a:prstGeom prst="rect">
            <a:avLst/>
          </a:prstGeom>
        </p:spPr>
      </p:pic>
      <p:sp>
        <p:nvSpPr>
          <p:cNvPr id="4" name="テキスト ボックス 3">
            <a:extLst>
              <a:ext uri="{FF2B5EF4-FFF2-40B4-BE49-F238E27FC236}">
                <a16:creationId xmlns:a16="http://schemas.microsoft.com/office/drawing/2014/main" id="{9567D6A6-E880-69C3-6CB1-B100F832543E}"/>
              </a:ext>
            </a:extLst>
          </p:cNvPr>
          <p:cNvSpPr txBox="1"/>
          <p:nvPr/>
        </p:nvSpPr>
        <p:spPr>
          <a:xfrm>
            <a:off x="4999602" y="628233"/>
            <a:ext cx="3306198" cy="2800767"/>
          </a:xfrm>
          <a:prstGeom prst="rect">
            <a:avLst/>
          </a:prstGeom>
          <a:noFill/>
        </p:spPr>
        <p:txBody>
          <a:bodyPr wrap="square" rtlCol="0">
            <a:spAutoFit/>
          </a:bodyPr>
          <a:lstStyle/>
          <a:p>
            <a:r>
              <a:rPr kumimoji="1" lang="ja-JP" altLang="en-US" sz="1600" dirty="0"/>
              <a:t>・電界と磁界が直交しながら伝搬する波に　　　おける電界の向き</a:t>
            </a:r>
            <a:endParaRPr kumimoji="1" lang="en-US" altLang="ja-JP" sz="1600" dirty="0"/>
          </a:p>
          <a:p>
            <a:r>
              <a:rPr lang="ja-JP" altLang="en-US" sz="1600" dirty="0"/>
              <a:t>・基本</a:t>
            </a:r>
            <a:r>
              <a:rPr lang="en-US" altLang="ja-JP" sz="1600" dirty="0"/>
              <a:t>GPR</a:t>
            </a:r>
            <a:r>
              <a:rPr lang="ja-JP" altLang="en-US" sz="1600" dirty="0"/>
              <a:t>は電磁波を照射し、返ってきた波の振幅、位相から目標物の情報を得る</a:t>
            </a:r>
            <a:endParaRPr lang="en-US" altLang="ja-JP" sz="1600" dirty="0"/>
          </a:p>
          <a:p>
            <a:r>
              <a:rPr kumimoji="1" lang="ja-JP" altLang="en-US" sz="1600" dirty="0"/>
              <a:t>のだが</a:t>
            </a:r>
            <a:r>
              <a:rPr kumimoji="1" lang="en-US" altLang="ja-JP" sz="1600" dirty="0"/>
              <a:t>..</a:t>
            </a:r>
          </a:p>
          <a:p>
            <a:r>
              <a:rPr kumimoji="1" lang="en-US" altLang="ja-JP" sz="1600" dirty="0"/>
              <a:t>[</a:t>
            </a:r>
            <a:r>
              <a:rPr lang="ja-JP" altLang="en-US" sz="1600" dirty="0"/>
              <a:t>線状物体と偏波の向き</a:t>
            </a:r>
            <a:r>
              <a:rPr kumimoji="1" lang="en-US" altLang="ja-JP" sz="1600" dirty="0"/>
              <a:t>]</a:t>
            </a:r>
          </a:p>
          <a:p>
            <a:r>
              <a:rPr lang="ja-JP" altLang="en-US" sz="1600" dirty="0"/>
              <a:t>パイプなどの線状物体の方向と偏波方向が</a:t>
            </a:r>
            <a:endParaRPr lang="en-US" altLang="ja-JP" sz="1600" dirty="0"/>
          </a:p>
          <a:p>
            <a:r>
              <a:rPr lang="ja-JP" altLang="en-US" sz="1600" dirty="0"/>
              <a:t>：平行なときに強い散乱</a:t>
            </a:r>
            <a:endParaRPr lang="en-US" altLang="ja-JP" sz="1600" dirty="0"/>
          </a:p>
          <a:p>
            <a:r>
              <a:rPr kumimoji="1" lang="ja-JP" altLang="en-US" sz="1600" dirty="0"/>
              <a:t>：垂直なときに弱い</a:t>
            </a:r>
            <a:r>
              <a:rPr lang="ja-JP" altLang="en-US" sz="1600" dirty="0"/>
              <a:t>散乱</a:t>
            </a:r>
            <a:endParaRPr kumimoji="1" lang="ja-JP" altLang="en-US" sz="1600" dirty="0"/>
          </a:p>
        </p:txBody>
      </p:sp>
      <p:pic>
        <p:nvPicPr>
          <p:cNvPr id="5" name="図 4">
            <a:extLst>
              <a:ext uri="{FF2B5EF4-FFF2-40B4-BE49-F238E27FC236}">
                <a16:creationId xmlns:a16="http://schemas.microsoft.com/office/drawing/2014/main" id="{1755C7FD-13D8-765B-E6B8-4AE7D611D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5" y="4017335"/>
            <a:ext cx="7446495" cy="2581770"/>
          </a:xfrm>
          <a:prstGeom prst="rect">
            <a:avLst/>
          </a:prstGeom>
        </p:spPr>
      </p:pic>
    </p:spTree>
    <p:extLst>
      <p:ext uri="{BB962C8B-B14F-4D97-AF65-F5344CB8AC3E}">
        <p14:creationId xmlns:p14="http://schemas.microsoft.com/office/powerpoint/2010/main" val="292918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7E752A-07A8-C6AB-002A-935F1260949E}"/>
              </a:ext>
            </a:extLst>
          </p:cNvPr>
          <p:cNvSpPr txBox="1">
            <a:spLocks/>
          </p:cNvSpPr>
          <p:nvPr/>
        </p:nvSpPr>
        <p:spPr>
          <a:xfrm>
            <a:off x="838200" y="365126"/>
            <a:ext cx="5880652" cy="851354"/>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提案手法</a:t>
            </a:r>
            <a:r>
              <a:rPr lang="en-US" altLang="ja-JP" sz="2800"/>
              <a:t>(</a:t>
            </a:r>
            <a:r>
              <a:rPr lang="ja-JP" altLang="en-US" sz="2800"/>
              <a:t>モデル化を用いた圧縮</a:t>
            </a:r>
            <a:r>
              <a:rPr lang="en-US" altLang="ja-JP" sz="2800"/>
              <a:t>)</a:t>
            </a:r>
            <a:endParaRPr lang="ja-JP" altLang="en-US" sz="2800" dirty="0"/>
          </a:p>
        </p:txBody>
      </p:sp>
      <p:sp>
        <p:nvSpPr>
          <p:cNvPr id="3" name="テキスト ボックス 2">
            <a:extLst>
              <a:ext uri="{FF2B5EF4-FFF2-40B4-BE49-F238E27FC236}">
                <a16:creationId xmlns:a16="http://schemas.microsoft.com/office/drawing/2014/main" id="{029F7A3D-C328-70FF-D21A-54B1CEEECA76}"/>
              </a:ext>
            </a:extLst>
          </p:cNvPr>
          <p:cNvSpPr txBox="1"/>
          <p:nvPr/>
        </p:nvSpPr>
        <p:spPr>
          <a:xfrm>
            <a:off x="562063" y="1216480"/>
            <a:ext cx="3110051" cy="3785652"/>
          </a:xfrm>
          <a:prstGeom prst="rect">
            <a:avLst/>
          </a:prstGeom>
          <a:noFill/>
        </p:spPr>
        <p:txBody>
          <a:bodyPr wrap="square" rtlCol="0">
            <a:spAutoFit/>
          </a:bodyPr>
          <a:lstStyle/>
          <a:p>
            <a:r>
              <a:rPr kumimoji="1" lang="ja-JP" altLang="en-US" sz="2000" dirty="0"/>
              <a:t>・</a:t>
            </a:r>
            <a:r>
              <a:rPr lang="ja-JP" altLang="en-US" sz="2000" dirty="0"/>
              <a:t>パイプのモデル化を行う</a:t>
            </a:r>
            <a:endParaRPr lang="en-US" altLang="ja-JP" sz="2000" dirty="0"/>
          </a:p>
          <a:p>
            <a:r>
              <a:rPr kumimoji="1" lang="ja-JP" altLang="en-US" sz="2000" dirty="0"/>
              <a:t>・上記モデルから一様性を考え、まばらな計測で済むようにする</a:t>
            </a:r>
            <a:endParaRPr kumimoji="1" lang="en-US" altLang="ja-JP" sz="2000" dirty="0"/>
          </a:p>
          <a:p>
            <a:r>
              <a:rPr lang="ja-JP" altLang="en-US" sz="2000" dirty="0"/>
              <a:t>・新規性として偏波の情報も考慮し、偏波の向きとパイプの向きによってどのように散乱の様子が異なるか考える</a:t>
            </a:r>
            <a:endParaRPr lang="en-US" altLang="ja-JP" sz="2000" dirty="0"/>
          </a:p>
          <a:p>
            <a:r>
              <a:rPr lang="ja-JP" altLang="en-US" sz="2000" dirty="0"/>
              <a:t>→測定点数が減らせるようにする</a:t>
            </a:r>
            <a:endParaRPr kumimoji="1" lang="en-US" altLang="ja-JP" sz="2000" dirty="0"/>
          </a:p>
        </p:txBody>
      </p:sp>
      <p:pic>
        <p:nvPicPr>
          <p:cNvPr id="4" name="図 3">
            <a:extLst>
              <a:ext uri="{FF2B5EF4-FFF2-40B4-BE49-F238E27FC236}">
                <a16:creationId xmlns:a16="http://schemas.microsoft.com/office/drawing/2014/main" id="{A942F7D4-CE1F-0780-8031-30FA35BFFA8F}"/>
              </a:ext>
            </a:extLst>
          </p:cNvPr>
          <p:cNvPicPr>
            <a:picLocks noChangeAspect="1"/>
          </p:cNvPicPr>
          <p:nvPr/>
        </p:nvPicPr>
        <p:blipFill>
          <a:blip r:embed="rId2"/>
          <a:stretch>
            <a:fillRect/>
          </a:stretch>
        </p:blipFill>
        <p:spPr>
          <a:xfrm>
            <a:off x="3664107" y="1216479"/>
            <a:ext cx="5299518" cy="3587749"/>
          </a:xfrm>
          <a:prstGeom prst="rect">
            <a:avLst/>
          </a:prstGeom>
        </p:spPr>
      </p:pic>
      <p:pic>
        <p:nvPicPr>
          <p:cNvPr id="5" name="図 4">
            <a:extLst>
              <a:ext uri="{FF2B5EF4-FFF2-40B4-BE49-F238E27FC236}">
                <a16:creationId xmlns:a16="http://schemas.microsoft.com/office/drawing/2014/main" id="{12A2CEB5-FCB7-5222-5E5E-6530962528BA}"/>
              </a:ext>
            </a:extLst>
          </p:cNvPr>
          <p:cNvPicPr>
            <a:picLocks noChangeAspect="1"/>
          </p:cNvPicPr>
          <p:nvPr/>
        </p:nvPicPr>
        <p:blipFill>
          <a:blip r:embed="rId3"/>
          <a:stretch>
            <a:fillRect/>
          </a:stretch>
        </p:blipFill>
        <p:spPr>
          <a:xfrm>
            <a:off x="2612572" y="4742128"/>
            <a:ext cx="4490599" cy="2115872"/>
          </a:xfrm>
          <a:prstGeom prst="rect">
            <a:avLst/>
          </a:prstGeom>
        </p:spPr>
      </p:pic>
    </p:spTree>
    <p:extLst>
      <p:ext uri="{BB962C8B-B14F-4D97-AF65-F5344CB8AC3E}">
        <p14:creationId xmlns:p14="http://schemas.microsoft.com/office/powerpoint/2010/main" val="324590127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99</TotalTime>
  <Words>896</Words>
  <Application>Microsoft Office PowerPoint</Application>
  <PresentationFormat>画面に合わせる (4:3)</PresentationFormat>
  <Paragraphs>80</Paragraphs>
  <Slides>21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Arial</vt:lpstr>
      <vt:lpstr>Calibri</vt:lpstr>
      <vt:lpstr>Calibri Light</vt:lpstr>
      <vt:lpstr>Courier New</vt:lpstr>
      <vt:lpstr>Office テーマ</vt:lpstr>
      <vt:lpstr>埋設されたパイプの位置、方向推定のための 偏波感受型圧縮センシング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埋設されたパイプの位置、方向推定のための 偏波感受型圧縮センシング</dc:title>
  <dc:creator>上野　俊樹</dc:creator>
  <cp:lastModifiedBy>上野　俊樹</cp:lastModifiedBy>
  <cp:revision>2</cp:revision>
  <dcterms:created xsi:type="dcterms:W3CDTF">2023-02-08T12:23:59Z</dcterms:created>
  <dcterms:modified xsi:type="dcterms:W3CDTF">2023-02-08T14:03:05Z</dcterms:modified>
</cp:coreProperties>
</file>